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notesMasterIdLst>
    <p:notesMasterId r:id="rId6"/>
  </p:notesMasterIdLst>
  <p:handoutMasterIdLst>
    <p:handoutMasterId r:id="rId189"/>
  </p:handoutMasterIdLst>
  <p:sldIdLst>
    <p:sldId id="256" r:id="rId5"/>
    <p:sldId id="514" r:id="rId7"/>
    <p:sldId id="966" r:id="rId8"/>
    <p:sldId id="967" r:id="rId9"/>
    <p:sldId id="968" r:id="rId10"/>
    <p:sldId id="972" r:id="rId11"/>
    <p:sldId id="969" r:id="rId12"/>
    <p:sldId id="970" r:id="rId13"/>
    <p:sldId id="971" r:id="rId14"/>
    <p:sldId id="660" r:id="rId15"/>
    <p:sldId id="257" r:id="rId16"/>
    <p:sldId id="516" r:id="rId17"/>
    <p:sldId id="518" r:id="rId18"/>
    <p:sldId id="519" r:id="rId19"/>
    <p:sldId id="520" r:id="rId20"/>
    <p:sldId id="521" r:id="rId21"/>
    <p:sldId id="522" r:id="rId22"/>
    <p:sldId id="523" r:id="rId23"/>
    <p:sldId id="526" r:id="rId24"/>
    <p:sldId id="529" r:id="rId25"/>
    <p:sldId id="544" r:id="rId26"/>
    <p:sldId id="541" r:id="rId27"/>
    <p:sldId id="546" r:id="rId28"/>
    <p:sldId id="582" r:id="rId29"/>
    <p:sldId id="602" r:id="rId30"/>
    <p:sldId id="606" r:id="rId31"/>
    <p:sldId id="607" r:id="rId32"/>
    <p:sldId id="609" r:id="rId33"/>
    <p:sldId id="610" r:id="rId34"/>
    <p:sldId id="611" r:id="rId35"/>
    <p:sldId id="616" r:id="rId36"/>
    <p:sldId id="614" r:id="rId37"/>
    <p:sldId id="786" r:id="rId38"/>
    <p:sldId id="803" r:id="rId39"/>
    <p:sldId id="649" r:id="rId40"/>
    <p:sldId id="618" r:id="rId41"/>
    <p:sldId id="790" r:id="rId42"/>
    <p:sldId id="798" r:id="rId43"/>
    <p:sldId id="805" r:id="rId44"/>
    <p:sldId id="806" r:id="rId45"/>
    <p:sldId id="807" r:id="rId46"/>
    <p:sldId id="808" r:id="rId47"/>
    <p:sldId id="809" r:id="rId48"/>
    <p:sldId id="810" r:id="rId49"/>
    <p:sldId id="811" r:id="rId50"/>
    <p:sldId id="812" r:id="rId51"/>
    <p:sldId id="813" r:id="rId52"/>
    <p:sldId id="814" r:id="rId53"/>
    <p:sldId id="815" r:id="rId54"/>
    <p:sldId id="816" r:id="rId55"/>
    <p:sldId id="817" r:id="rId56"/>
    <p:sldId id="818" r:id="rId57"/>
    <p:sldId id="819" r:id="rId58"/>
    <p:sldId id="820" r:id="rId59"/>
    <p:sldId id="821" r:id="rId60"/>
    <p:sldId id="822" r:id="rId61"/>
    <p:sldId id="823" r:id="rId62"/>
    <p:sldId id="824" r:id="rId63"/>
    <p:sldId id="825" r:id="rId64"/>
    <p:sldId id="826" r:id="rId65"/>
    <p:sldId id="827" r:id="rId66"/>
    <p:sldId id="828" r:id="rId67"/>
    <p:sldId id="829" r:id="rId68"/>
    <p:sldId id="830" r:id="rId69"/>
    <p:sldId id="832" r:id="rId70"/>
    <p:sldId id="833" r:id="rId71"/>
    <p:sldId id="834" r:id="rId72"/>
    <p:sldId id="835" r:id="rId73"/>
    <p:sldId id="836" r:id="rId74"/>
    <p:sldId id="837" r:id="rId75"/>
    <p:sldId id="838" r:id="rId76"/>
    <p:sldId id="839" r:id="rId77"/>
    <p:sldId id="840" r:id="rId78"/>
    <p:sldId id="841" r:id="rId79"/>
    <p:sldId id="842" r:id="rId80"/>
    <p:sldId id="844" r:id="rId81"/>
    <p:sldId id="845" r:id="rId82"/>
    <p:sldId id="846" r:id="rId83"/>
    <p:sldId id="847" r:id="rId84"/>
    <p:sldId id="848" r:id="rId85"/>
    <p:sldId id="849" r:id="rId86"/>
    <p:sldId id="850" r:id="rId87"/>
    <p:sldId id="851" r:id="rId88"/>
    <p:sldId id="852" r:id="rId89"/>
    <p:sldId id="853" r:id="rId90"/>
    <p:sldId id="854" r:id="rId91"/>
    <p:sldId id="855" r:id="rId92"/>
    <p:sldId id="856" r:id="rId93"/>
    <p:sldId id="857" r:id="rId94"/>
    <p:sldId id="859" r:id="rId95"/>
    <p:sldId id="860" r:id="rId96"/>
    <p:sldId id="861" r:id="rId97"/>
    <p:sldId id="863" r:id="rId98"/>
    <p:sldId id="864" r:id="rId99"/>
    <p:sldId id="865" r:id="rId100"/>
    <p:sldId id="866" r:id="rId101"/>
    <p:sldId id="868" r:id="rId102"/>
    <p:sldId id="869" r:id="rId103"/>
    <p:sldId id="871" r:id="rId104"/>
    <p:sldId id="872" r:id="rId105"/>
    <p:sldId id="873" r:id="rId106"/>
    <p:sldId id="874" r:id="rId107"/>
    <p:sldId id="875" r:id="rId108"/>
    <p:sldId id="876" r:id="rId109"/>
    <p:sldId id="877" r:id="rId110"/>
    <p:sldId id="878" r:id="rId111"/>
    <p:sldId id="879" r:id="rId112"/>
    <p:sldId id="880" r:id="rId113"/>
    <p:sldId id="881" r:id="rId114"/>
    <p:sldId id="882" r:id="rId115"/>
    <p:sldId id="883" r:id="rId116"/>
    <p:sldId id="885" r:id="rId117"/>
    <p:sldId id="886" r:id="rId118"/>
    <p:sldId id="887" r:id="rId119"/>
    <p:sldId id="890" r:id="rId120"/>
    <p:sldId id="891" r:id="rId121"/>
    <p:sldId id="892" r:id="rId122"/>
    <p:sldId id="893" r:id="rId123"/>
    <p:sldId id="894" r:id="rId124"/>
    <p:sldId id="895" r:id="rId125"/>
    <p:sldId id="896" r:id="rId126"/>
    <p:sldId id="897" r:id="rId127"/>
    <p:sldId id="898" r:id="rId128"/>
    <p:sldId id="899" r:id="rId129"/>
    <p:sldId id="900" r:id="rId130"/>
    <p:sldId id="901" r:id="rId131"/>
    <p:sldId id="902" r:id="rId132"/>
    <p:sldId id="903" r:id="rId133"/>
    <p:sldId id="904" r:id="rId134"/>
    <p:sldId id="905" r:id="rId135"/>
    <p:sldId id="906" r:id="rId136"/>
    <p:sldId id="907" r:id="rId137"/>
    <p:sldId id="908" r:id="rId138"/>
    <p:sldId id="909" r:id="rId139"/>
    <p:sldId id="910" r:id="rId140"/>
    <p:sldId id="911" r:id="rId141"/>
    <p:sldId id="912" r:id="rId142"/>
    <p:sldId id="913" r:id="rId143"/>
    <p:sldId id="914" r:id="rId144"/>
    <p:sldId id="915" r:id="rId145"/>
    <p:sldId id="917" r:id="rId146"/>
    <p:sldId id="918" r:id="rId147"/>
    <p:sldId id="920" r:id="rId148"/>
    <p:sldId id="921" r:id="rId149"/>
    <p:sldId id="922" r:id="rId150"/>
    <p:sldId id="923" r:id="rId151"/>
    <p:sldId id="924" r:id="rId152"/>
    <p:sldId id="925" r:id="rId153"/>
    <p:sldId id="926" r:id="rId154"/>
    <p:sldId id="927" r:id="rId155"/>
    <p:sldId id="928" r:id="rId156"/>
    <p:sldId id="929" r:id="rId157"/>
    <p:sldId id="930" r:id="rId158"/>
    <p:sldId id="931" r:id="rId159"/>
    <p:sldId id="932" r:id="rId160"/>
    <p:sldId id="933" r:id="rId161"/>
    <p:sldId id="934" r:id="rId162"/>
    <p:sldId id="935" r:id="rId163"/>
    <p:sldId id="936" r:id="rId164"/>
    <p:sldId id="937" r:id="rId165"/>
    <p:sldId id="939" r:id="rId166"/>
    <p:sldId id="941" r:id="rId167"/>
    <p:sldId id="942" r:id="rId168"/>
    <p:sldId id="943" r:id="rId169"/>
    <p:sldId id="944" r:id="rId170"/>
    <p:sldId id="945" r:id="rId171"/>
    <p:sldId id="946" r:id="rId172"/>
    <p:sldId id="948" r:id="rId173"/>
    <p:sldId id="949" r:id="rId174"/>
    <p:sldId id="950" r:id="rId175"/>
    <p:sldId id="951" r:id="rId176"/>
    <p:sldId id="954" r:id="rId177"/>
    <p:sldId id="955" r:id="rId178"/>
    <p:sldId id="956" r:id="rId179"/>
    <p:sldId id="957" r:id="rId180"/>
    <p:sldId id="958" r:id="rId181"/>
    <p:sldId id="959" r:id="rId182"/>
    <p:sldId id="960" r:id="rId183"/>
    <p:sldId id="961" r:id="rId184"/>
    <p:sldId id="962" r:id="rId185"/>
    <p:sldId id="963" r:id="rId186"/>
    <p:sldId id="964" r:id="rId187"/>
    <p:sldId id="965" r:id="rId188"/>
  </p:sldIdLst>
  <p:sldSz cx="12192000" cy="6858000"/>
  <p:notesSz cx="9144000" cy="6858000"/>
  <p:custDataLst>
    <p:tags r:id="rId19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45" userDrawn="1">
          <p15:clr>
            <a:srgbClr val="A4A3A4"/>
          </p15:clr>
        </p15:guide>
        <p15:guide id="2" pos="38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99"/>
    <a:srgbClr val="FBCEFD"/>
    <a:srgbClr val="FFDD73"/>
    <a:srgbClr val="B5E8FF"/>
    <a:srgbClr val="87D6FF"/>
    <a:srgbClr val="B7F399"/>
    <a:srgbClr val="19A0FF"/>
    <a:srgbClr val="E3E3E4"/>
    <a:srgbClr val="D6E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/>
    <p:restoredTop sz="94745"/>
  </p:normalViewPr>
  <p:slideViewPr>
    <p:cSldViewPr showGuides="1">
      <p:cViewPr varScale="1">
        <p:scale>
          <a:sx n="109" d="100"/>
          <a:sy n="109" d="100"/>
        </p:scale>
        <p:origin x="387" y="51"/>
      </p:cViewPr>
      <p:guideLst>
        <p:guide orient="horz" pos="1745"/>
        <p:guide pos="38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22"/>
    </p:cViewPr>
  </p:sorterViewPr>
  <p:notesViewPr>
    <p:cSldViewPr>
      <p:cViewPr varScale="1">
        <p:scale>
          <a:sx n="72" d="100"/>
          <a:sy n="72" d="100"/>
        </p:scale>
        <p:origin x="-2028" y="-96"/>
      </p:cViewPr>
      <p:guideLst>
        <p:guide orient="horz" pos="1745"/>
        <p:guide pos="28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3" Type="http://schemas.openxmlformats.org/officeDocument/2006/relationships/tags" Target="tags/tag979.xml"/><Relationship Id="rId192" Type="http://schemas.openxmlformats.org/officeDocument/2006/relationships/tableStyles" Target="tableStyles.xml"/><Relationship Id="rId191" Type="http://schemas.openxmlformats.org/officeDocument/2006/relationships/viewProps" Target="viewProps.xml"/><Relationship Id="rId190" Type="http://schemas.openxmlformats.org/officeDocument/2006/relationships/presProps" Target="presProps.xml"/><Relationship Id="rId19" Type="http://schemas.openxmlformats.org/officeDocument/2006/relationships/slide" Target="slides/slide14.xml"/><Relationship Id="rId189" Type="http://schemas.openxmlformats.org/officeDocument/2006/relationships/handoutMaster" Target="handoutMasters/handoutMaster1.xml"/><Relationship Id="rId188" Type="http://schemas.openxmlformats.org/officeDocument/2006/relationships/slide" Target="slides/slide183.xml"/><Relationship Id="rId187" Type="http://schemas.openxmlformats.org/officeDocument/2006/relationships/slide" Target="slides/slide18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184" Type="http://schemas.openxmlformats.org/officeDocument/2006/relationships/slide" Target="slides/slide179.xml"/><Relationship Id="rId183" Type="http://schemas.openxmlformats.org/officeDocument/2006/relationships/slide" Target="slides/slide178.xml"/><Relationship Id="rId182" Type="http://schemas.openxmlformats.org/officeDocument/2006/relationships/slide" Target="slides/slide177.xml"/><Relationship Id="rId181" Type="http://schemas.openxmlformats.org/officeDocument/2006/relationships/slide" Target="slides/slide176.xml"/><Relationship Id="rId180" Type="http://schemas.openxmlformats.org/officeDocument/2006/relationships/slide" Target="slides/slide175.xml"/><Relationship Id="rId18" Type="http://schemas.openxmlformats.org/officeDocument/2006/relationships/slide" Target="slides/slide13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176" Type="http://schemas.openxmlformats.org/officeDocument/2006/relationships/slide" Target="slides/slide171.xml"/><Relationship Id="rId175" Type="http://schemas.openxmlformats.org/officeDocument/2006/relationships/slide" Target="slides/slide170.xml"/><Relationship Id="rId174" Type="http://schemas.openxmlformats.org/officeDocument/2006/relationships/slide" Target="slides/slide169.xml"/><Relationship Id="rId173" Type="http://schemas.openxmlformats.org/officeDocument/2006/relationships/slide" Target="slides/slide168.xml"/><Relationship Id="rId172" Type="http://schemas.openxmlformats.org/officeDocument/2006/relationships/slide" Target="slides/slide167.xml"/><Relationship Id="rId171" Type="http://schemas.openxmlformats.org/officeDocument/2006/relationships/slide" Target="slides/slide166.xml"/><Relationship Id="rId170" Type="http://schemas.openxmlformats.org/officeDocument/2006/relationships/slide" Target="slides/slide165.xml"/><Relationship Id="rId17" Type="http://schemas.openxmlformats.org/officeDocument/2006/relationships/slide" Target="slides/slide12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165" Type="http://schemas.openxmlformats.org/officeDocument/2006/relationships/slide" Target="slides/slide160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1" Type="http://schemas.openxmlformats.org/officeDocument/2006/relationships/slide" Target="slides/slide156.xml"/><Relationship Id="rId160" Type="http://schemas.openxmlformats.org/officeDocument/2006/relationships/slide" Target="slides/slide155.xml"/><Relationship Id="rId16" Type="http://schemas.openxmlformats.org/officeDocument/2006/relationships/slide" Target="slides/slide11.xml"/><Relationship Id="rId159" Type="http://schemas.openxmlformats.org/officeDocument/2006/relationships/slide" Target="slides/slide154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54" Type="http://schemas.openxmlformats.org/officeDocument/2006/relationships/slide" Target="slides/slide149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0" Type="http://schemas.openxmlformats.org/officeDocument/2006/relationships/slide" Target="slides/slide145.xml"/><Relationship Id="rId15" Type="http://schemas.openxmlformats.org/officeDocument/2006/relationships/slide" Target="slides/slide10.xml"/><Relationship Id="rId149" Type="http://schemas.openxmlformats.org/officeDocument/2006/relationships/slide" Target="slides/slide144.xml"/><Relationship Id="rId148" Type="http://schemas.openxmlformats.org/officeDocument/2006/relationships/slide" Target="slides/slide143.xml"/><Relationship Id="rId147" Type="http://schemas.openxmlformats.org/officeDocument/2006/relationships/slide" Target="slides/slide142.xml"/><Relationship Id="rId146" Type="http://schemas.openxmlformats.org/officeDocument/2006/relationships/slide" Target="slides/slide141.xml"/><Relationship Id="rId145" Type="http://schemas.openxmlformats.org/officeDocument/2006/relationships/slide" Target="slides/slide140.xml"/><Relationship Id="rId144" Type="http://schemas.openxmlformats.org/officeDocument/2006/relationships/slide" Target="slides/slide139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14" Type="http://schemas.openxmlformats.org/officeDocument/2006/relationships/slide" Target="slides/slide9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" Type="http://schemas.openxmlformats.org/officeDocument/2006/relationships/slide" Target="slides/slide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" Type="http://schemas.openxmlformats.org/officeDocument/2006/relationships/slide" Target="slides/slide7.xml"/><Relationship Id="rId119" Type="http://schemas.openxmlformats.org/officeDocument/2006/relationships/slide" Target="slides/slide114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110" Type="http://schemas.openxmlformats.org/officeDocument/2006/relationships/slide" Target="slides/slide105.xml"/><Relationship Id="rId11" Type="http://schemas.openxmlformats.org/officeDocument/2006/relationships/slide" Target="slides/slide6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7" Type="http://schemas.openxmlformats.org/officeDocument/2006/relationships/image" Target="../media/image56.emf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.emf"/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0"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0" sz="1200"/>
            </a:lvl1pPr>
          </a:lstStyle>
          <a:p>
            <a:fld id="{ABA4EC53-0C62-4171-90DA-71E52616668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0"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0" sz="1200"/>
            </a:lvl1pPr>
          </a:lstStyle>
          <a:p>
            <a:fld id="{809E744F-AE78-477F-BED3-F2868ACEA67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0"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0" sz="1200"/>
            </a:lvl1pPr>
          </a:lstStyle>
          <a:p>
            <a:fld id="{24C34F4A-9B13-46CF-9A94-5235BA6E273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0"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0" sz="1200"/>
            </a:lvl1pPr>
          </a:lstStyle>
          <a:p>
            <a:fld id="{BDECEB62-6C64-469D-94F0-C34C0F92731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AE330BB-C42A-4C9E-92EF-D21ACC6EEA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zh-CN" altLang="en-US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48279B5-452D-4A27-A045-207D25B03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zh-CN" altLang="en-US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48279B5-452D-4A27-A045-207D25B03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zh-CN" altLang="en-US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48279B5-452D-4A27-A045-207D25B03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zh-CN" altLang="en-US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48279B5-452D-4A27-A045-207D25B03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zh-CN" altLang="en-US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48279B5-452D-4A27-A045-207D25B03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zh-CN" altLang="en-US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48279B5-452D-4A27-A045-207D25B03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52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2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BA1CF1D-8855-41AF-A57B-E85E1FECA8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52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2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BA1CF1D-8855-41AF-A57B-E85E1FECA8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AE330BB-C42A-4C9E-92EF-D21ACC6EEA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AE330BB-C42A-4C9E-92EF-D21ACC6EEA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更新：针对</a:t>
            </a:r>
            <a:r>
              <a:rPr lang="en-US" altLang="zh-CN">
                <a:sym typeface="+mn-ea"/>
              </a:rPr>
              <a:t>82386</a:t>
            </a:r>
            <a:r>
              <a:rPr lang="zh-CN" altLang="en-US">
                <a:sym typeface="+mn-ea"/>
              </a:rPr>
              <a:t>之后的处理器，</a:t>
            </a:r>
            <a:r>
              <a:rPr lang="zh-CN" altLang="en-US"/>
              <a:t>补充了</a:t>
            </a:r>
            <a:r>
              <a:rPr lang="en-US" altLang="zh-CN"/>
              <a:t>32</a:t>
            </a:r>
            <a:r>
              <a:rPr lang="zh-CN" altLang="en-US"/>
              <a:t>位寄存器。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再次明确，指令所提供的地址就是位移量，是一个地址，</a:t>
            </a:r>
            <a:r>
              <a:rPr lang="en-US" altLang="zh-CN"/>
              <a:t>EA=</a:t>
            </a:r>
            <a:r>
              <a:rPr lang="zh-CN" altLang="en-US"/>
              <a:t>位移量。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AE330BB-C42A-4C9E-92EF-D21ACC6EEA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AE330BB-C42A-4C9E-92EF-D21ACC6EEA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AE330BB-C42A-4C9E-92EF-D21ACC6EEA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AE330BB-C42A-4C9E-92EF-D21ACC6EEA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元宇宙，西部数据</a:t>
            </a:r>
            <a:r>
              <a:rPr lang="en-US" altLang="zh-CN"/>
              <a:t>ZB</a:t>
            </a:r>
            <a:r>
              <a:rPr lang="zh-CN" altLang="en-US"/>
              <a:t>级数据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8F542AF-13A3-4760-832E-25D68F1EE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zh-CN" altLang="en-US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48279B5-452D-4A27-A045-207D25B03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zh-CN" altLang="en-US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48279B5-452D-4A27-A045-207D25B03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endParaRPr kumimoji="0" lang="zh-CN" altLang="en-US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448279B5-452D-4A27-A045-207D25B03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27"/>
          <p:cNvSpPr>
            <a:spLocks noChangeShapeType="1"/>
          </p:cNvSpPr>
          <p:nvPr userDrawn="1"/>
        </p:nvSpPr>
        <p:spPr bwMode="auto">
          <a:xfrm>
            <a:off x="0" y="2590800"/>
            <a:ext cx="12192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7" name="Rectangle 29"/>
          <p:cNvSpPr>
            <a:spLocks noChangeArrowheads="1"/>
          </p:cNvSpPr>
          <p:nvPr userDrawn="1"/>
        </p:nvSpPr>
        <p:spPr bwMode="gray">
          <a:xfrm>
            <a:off x="0" y="0"/>
            <a:ext cx="12190095" cy="2590800"/>
          </a:xfrm>
          <a:prstGeom prst="rect">
            <a:avLst/>
          </a:prstGeom>
          <a:gradFill rotWithShape="1">
            <a:gsLst>
              <a:gs pos="0">
                <a:srgbClr val="81CFEB">
                  <a:alpha val="18999"/>
                </a:srgbClr>
              </a:gs>
              <a:gs pos="0">
                <a:srgbClr val="C0E7F5">
                  <a:alpha val="100000"/>
                </a:srgbClr>
              </a:gs>
              <a:gs pos="92000">
                <a:srgbClr val="FFFFFF"/>
              </a:gs>
            </a:gsLst>
            <a:lin ang="5400000" scaled="1"/>
          </a:gradFill>
          <a:ln w="0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sp>
        <p:nvSpPr>
          <p:cNvPr id="9" name="Line 34"/>
          <p:cNvSpPr>
            <a:spLocks noChangeShapeType="1"/>
          </p:cNvSpPr>
          <p:nvPr userDrawn="1"/>
        </p:nvSpPr>
        <p:spPr bwMode="auto">
          <a:xfrm>
            <a:off x="0" y="2590800"/>
            <a:ext cx="12192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D8032-ED70-435A-A503-BFFF2E15A63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D1E95-AD47-4F6A-B782-D8EDA665CEF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21800" y="152400"/>
            <a:ext cx="266700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20800" y="152400"/>
            <a:ext cx="77978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E9089F-5ACF-490E-B731-76612FA85E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2400" y="152400"/>
            <a:ext cx="8128000" cy="381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B899D-420A-4B3B-97BF-5B2A346B0B9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27"/>
          <p:cNvSpPr>
            <a:spLocks noChangeShapeType="1"/>
          </p:cNvSpPr>
          <p:nvPr userDrawn="1"/>
        </p:nvSpPr>
        <p:spPr bwMode="auto">
          <a:xfrm>
            <a:off x="0" y="2590800"/>
            <a:ext cx="12192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7" name="Rectangle 29"/>
          <p:cNvSpPr>
            <a:spLocks noChangeArrowheads="1"/>
          </p:cNvSpPr>
          <p:nvPr userDrawn="1"/>
        </p:nvSpPr>
        <p:spPr bwMode="gray">
          <a:xfrm>
            <a:off x="0" y="0"/>
            <a:ext cx="12189884" cy="1447800"/>
          </a:xfrm>
          <a:prstGeom prst="rect">
            <a:avLst/>
          </a:prstGeom>
          <a:gradFill rotWithShape="1">
            <a:gsLst>
              <a:gs pos="0">
                <a:srgbClr val="81CFEB">
                  <a:alpha val="18999"/>
                </a:srgbClr>
              </a:gs>
              <a:gs pos="100000">
                <a:srgbClr val="FFFFFF"/>
              </a:gs>
            </a:gsLst>
            <a:lin ang="5400000" scaled="1"/>
          </a:gradFill>
          <a:ln w="0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sp>
        <p:nvSpPr>
          <p:cNvPr id="8" name="Rectangle 33"/>
          <p:cNvSpPr>
            <a:spLocks noChangeArrowheads="1"/>
          </p:cNvSpPr>
          <p:nvPr userDrawn="1"/>
        </p:nvSpPr>
        <p:spPr bwMode="auto">
          <a:xfrm>
            <a:off x="0" y="1295400"/>
            <a:ext cx="12192000" cy="152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kumimoji="0" lang="en-US" altLang="zh-CN"/>
          </a:p>
          <a:p>
            <a:pPr algn="ctr"/>
            <a:endParaRPr kumimoji="0" lang="en-US" altLang="zh-CN"/>
          </a:p>
        </p:txBody>
      </p:sp>
      <p:sp>
        <p:nvSpPr>
          <p:cNvPr id="9" name="Line 34"/>
          <p:cNvSpPr>
            <a:spLocks noChangeShapeType="1"/>
          </p:cNvSpPr>
          <p:nvPr userDrawn="1"/>
        </p:nvSpPr>
        <p:spPr bwMode="auto">
          <a:xfrm>
            <a:off x="0" y="2590800"/>
            <a:ext cx="12192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D8032-ED70-435A-A503-BFFF2E15A63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2400" y="228600"/>
            <a:ext cx="10363200" cy="533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2400" y="1143000"/>
            <a:ext cx="10363200" cy="5029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2AD3B2-141F-4F90-B587-2AEB1512F8C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9C7605-5535-4D7E-8C40-0B751DCD9E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0800" y="838200"/>
            <a:ext cx="5232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F0A3C-FDC1-4176-B2B0-300FC6A3FB3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B2F00-291F-4DC9-883D-E8097055598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C5F79-1F29-4144-8ED2-88B9EAEF90E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8F74C-0309-405D-880D-3D7E7119A94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2400" y="228600"/>
            <a:ext cx="9462770" cy="533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2400" y="1143000"/>
            <a:ext cx="10363200" cy="5029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2AD3B2-141F-4F90-B587-2AEB1512F8C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88DAE-4B96-4AB6-81DE-D46F862892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B729E3-516B-4861-BBB0-67456EED177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D1E95-AD47-4F6A-B782-D8EDA665CEF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21800" y="152400"/>
            <a:ext cx="266700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20800" y="152400"/>
            <a:ext cx="77978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E9089F-5ACF-490E-B731-76612FA85E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2400" y="152400"/>
            <a:ext cx="8128000" cy="381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B899D-420A-4B3B-97BF-5B2A346B0B9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27"/>
          <p:cNvSpPr>
            <a:spLocks noChangeShapeType="1"/>
          </p:cNvSpPr>
          <p:nvPr userDrawn="1"/>
        </p:nvSpPr>
        <p:spPr bwMode="auto">
          <a:xfrm>
            <a:off x="0" y="2590800"/>
            <a:ext cx="12192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7" name="Rectangle 29"/>
          <p:cNvSpPr>
            <a:spLocks noChangeArrowheads="1"/>
          </p:cNvSpPr>
          <p:nvPr userDrawn="1"/>
        </p:nvSpPr>
        <p:spPr bwMode="gray">
          <a:xfrm>
            <a:off x="0" y="0"/>
            <a:ext cx="12190095" cy="2590800"/>
          </a:xfrm>
          <a:prstGeom prst="rect">
            <a:avLst/>
          </a:prstGeom>
          <a:gradFill rotWithShape="1">
            <a:gsLst>
              <a:gs pos="0">
                <a:srgbClr val="81CFEB">
                  <a:alpha val="18999"/>
                </a:srgbClr>
              </a:gs>
              <a:gs pos="0">
                <a:srgbClr val="C0E7F5">
                  <a:alpha val="100000"/>
                </a:srgbClr>
              </a:gs>
              <a:gs pos="92000">
                <a:srgbClr val="FFFFFF"/>
              </a:gs>
            </a:gsLst>
            <a:lin ang="5400000" scaled="1"/>
          </a:gradFill>
          <a:ln w="0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sp>
        <p:nvSpPr>
          <p:cNvPr id="9" name="Line 34"/>
          <p:cNvSpPr>
            <a:spLocks noChangeShapeType="1"/>
          </p:cNvSpPr>
          <p:nvPr userDrawn="1"/>
        </p:nvSpPr>
        <p:spPr bwMode="auto">
          <a:xfrm>
            <a:off x="0" y="2590800"/>
            <a:ext cx="12192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D8032-ED70-435A-A503-BFFF2E15A63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2400" y="228600"/>
            <a:ext cx="10363200" cy="533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2400" y="1143000"/>
            <a:ext cx="10363200" cy="5029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2AD3B2-141F-4F90-B587-2AEB1512F8C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9C7605-5535-4D7E-8C40-0B751DCD9E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0800" y="838200"/>
            <a:ext cx="5232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F0A3C-FDC1-4176-B2B0-300FC6A3FB3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B2F00-291F-4DC9-883D-E8097055598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9C7605-5535-4D7E-8C40-0B751DCD9E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C5F79-1F29-4144-8ED2-88B9EAEF90E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8F74C-0309-405D-880D-3D7E7119A94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88DAE-4B96-4AB6-81DE-D46F862892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B729E3-516B-4861-BBB0-67456EED177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D1E95-AD47-4F6A-B782-D8EDA665CEF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21800" y="152400"/>
            <a:ext cx="266700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20800" y="152400"/>
            <a:ext cx="77978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E9089F-5ACF-490E-B731-76612FA85E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2400" y="152400"/>
            <a:ext cx="8128000" cy="381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B899D-420A-4B3B-97BF-5B2A346B0B9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0800" y="838200"/>
            <a:ext cx="5232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F0A3C-FDC1-4176-B2B0-300FC6A3FB3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B2F00-291F-4DC9-883D-E8097055598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C5F79-1F29-4144-8ED2-88B9EAEF90E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8F74C-0309-405D-880D-3D7E7119A94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88DAE-4B96-4AB6-81DE-D46F862892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 kumimoji="0" sz="18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B729E3-516B-4861-BBB0-67456EED177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2.xml"/><Relationship Id="rId13" Type="http://schemas.openxmlformats.org/officeDocument/2006/relationships/tags" Target="../tags/tag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tags" Target="../tags/tag4.xml"/><Relationship Id="rId13" Type="http://schemas.openxmlformats.org/officeDocument/2006/relationships/tags" Target="../tags/tag3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4" Type="http://schemas.openxmlformats.org/officeDocument/2006/relationships/tags" Target="../tags/tag6.xml"/><Relationship Id="rId13" Type="http://schemas.openxmlformats.org/officeDocument/2006/relationships/tags" Target="../tags/tag5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3"/>
          <p:cNvSpPr>
            <a:spLocks noChangeArrowheads="1"/>
          </p:cNvSpPr>
          <p:nvPr userDrawn="1"/>
        </p:nvSpPr>
        <p:spPr bwMode="gray">
          <a:xfrm>
            <a:off x="1117600" y="685800"/>
            <a:ext cx="11074400" cy="5562600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0530" y="1057275"/>
            <a:ext cx="11355070" cy="5495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73815" y="6297930"/>
            <a:ext cx="685165" cy="4997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defRPr kumimoji="0" sz="1600" b="1">
                <a:solidFill>
                  <a:srgbClr val="0766D4"/>
                </a:solidFill>
              </a:defRPr>
            </a:lvl1pPr>
          </a:lstStyle>
          <a:p>
            <a:fld id="{BE02D603-C0AB-40C7-A961-8D0EDB55BCE1}" type="slidenum">
              <a:rPr lang="en-US" altLang="zh-CN"/>
            </a:fld>
            <a:endParaRPr lang="en-US" altLang="zh-CN"/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0"/>
            <a:ext cx="109728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Rectangle 29"/>
          <p:cNvSpPr>
            <a:spLocks noChangeArrowheads="1"/>
          </p:cNvSpPr>
          <p:nvPr userDrawn="1">
            <p:custDataLst>
              <p:tags r:id="rId13"/>
            </p:custDataLst>
          </p:nvPr>
        </p:nvSpPr>
        <p:spPr bwMode="gray">
          <a:xfrm>
            <a:off x="0" y="-6350"/>
            <a:ext cx="12190095" cy="900000"/>
          </a:xfrm>
          <a:prstGeom prst="rect">
            <a:avLst/>
          </a:prstGeom>
          <a:solidFill>
            <a:srgbClr val="87D6FF"/>
          </a:solidFill>
          <a:ln w="0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cxnSp>
        <p:nvCxnSpPr>
          <p:cNvPr id="89" name="直线连接符 93"/>
          <p:cNvCxnSpPr/>
          <p:nvPr userDrawn="1">
            <p:custDataLst>
              <p:tags r:id="rId14"/>
            </p:custDataLst>
          </p:nvPr>
        </p:nvCxnSpPr>
        <p:spPr>
          <a:xfrm flipH="1">
            <a:off x="-2" y="914635"/>
            <a:ext cx="12204000" cy="0"/>
          </a:xfrm>
          <a:prstGeom prst="line">
            <a:avLst/>
          </a:prstGeom>
          <a:ln w="92075">
            <a:solidFill>
              <a:srgbClr val="E9B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华文中宋" panose="0201060004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85000"/>
        <a:buFont typeface="Arial" panose="020B0604020202020204" pitchFamily="34" charset="0"/>
        <a:buChar char="►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3"/>
          <p:cNvSpPr>
            <a:spLocks noChangeArrowheads="1"/>
          </p:cNvSpPr>
          <p:nvPr userDrawn="1"/>
        </p:nvSpPr>
        <p:spPr bwMode="gray">
          <a:xfrm>
            <a:off x="1117600" y="685800"/>
            <a:ext cx="11074400" cy="5562600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219200"/>
            <a:ext cx="10972800" cy="533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72200"/>
            <a:ext cx="3048000" cy="5492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defRPr kumimoji="0" sz="1600" b="1">
                <a:solidFill>
                  <a:srgbClr val="0070C0"/>
                </a:solidFill>
              </a:defRPr>
            </a:lvl1pPr>
          </a:lstStyle>
          <a:p>
            <a:fld id="{BE02D603-C0AB-40C7-A961-8D0EDB55BCE1}" type="slidenum">
              <a:rPr lang="en-US" altLang="zh-CN"/>
            </a:fld>
            <a:endParaRPr lang="en-US" altLang="zh-CN"/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0"/>
            <a:ext cx="109728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Rectangle 29"/>
          <p:cNvSpPr>
            <a:spLocks noChangeArrowheads="1"/>
          </p:cNvSpPr>
          <p:nvPr userDrawn="1">
            <p:custDataLst>
              <p:tags r:id="rId13"/>
            </p:custDataLst>
          </p:nvPr>
        </p:nvSpPr>
        <p:spPr bwMode="gray">
          <a:xfrm>
            <a:off x="0" y="-6350"/>
            <a:ext cx="12190095" cy="1047750"/>
          </a:xfrm>
          <a:prstGeom prst="rect">
            <a:avLst/>
          </a:prstGeom>
          <a:gradFill rotWithShape="1">
            <a:gsLst>
              <a:gs pos="2000">
                <a:srgbClr val="A5DFFF"/>
              </a:gs>
              <a:gs pos="0">
                <a:schemeClr val="accent1">
                  <a:lumMod val="5000"/>
                  <a:lumOff val="95000"/>
                </a:schemeClr>
              </a:gs>
              <a:gs pos="20000">
                <a:srgbClr val="A5DFFF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0"/>
          </a:gradFill>
          <a:ln w="0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cxnSp>
        <p:nvCxnSpPr>
          <p:cNvPr id="89" name="直线连接符 93"/>
          <p:cNvCxnSpPr/>
          <p:nvPr userDrawn="1">
            <p:custDataLst>
              <p:tags r:id="rId14"/>
            </p:custDataLst>
          </p:nvPr>
        </p:nvCxnSpPr>
        <p:spPr>
          <a:xfrm flipH="1">
            <a:off x="-2" y="83843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华文中宋" panose="0201060004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85000"/>
        <a:buFont typeface="Arial" panose="020B0604020202020204" pitchFamily="34" charset="0"/>
        <a:buChar char="►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3"/>
          <p:cNvSpPr>
            <a:spLocks noChangeArrowheads="1"/>
          </p:cNvSpPr>
          <p:nvPr userDrawn="1"/>
        </p:nvSpPr>
        <p:spPr bwMode="gray">
          <a:xfrm>
            <a:off x="1117600" y="685800"/>
            <a:ext cx="11074400" cy="5562600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0530" y="1057275"/>
            <a:ext cx="11355070" cy="5495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97615" y="6297930"/>
            <a:ext cx="685165" cy="4997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defRPr kumimoji="0" sz="1600" b="1">
                <a:solidFill>
                  <a:srgbClr val="0766D4"/>
                </a:solidFill>
              </a:defRPr>
            </a:lvl1pPr>
          </a:lstStyle>
          <a:p>
            <a:fld id="{BE02D603-C0AB-40C7-A961-8D0EDB55BCE1}" type="slidenum">
              <a:rPr lang="en-US" altLang="zh-CN"/>
            </a:fld>
            <a:endParaRPr lang="en-US" altLang="zh-CN"/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0"/>
            <a:ext cx="109728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Rectangle 29"/>
          <p:cNvSpPr>
            <a:spLocks noChangeArrowheads="1"/>
          </p:cNvSpPr>
          <p:nvPr userDrawn="1">
            <p:custDataLst>
              <p:tags r:id="rId13"/>
            </p:custDataLst>
          </p:nvPr>
        </p:nvSpPr>
        <p:spPr bwMode="gray">
          <a:xfrm>
            <a:off x="0" y="-6350"/>
            <a:ext cx="12190095" cy="900000"/>
          </a:xfrm>
          <a:prstGeom prst="rect">
            <a:avLst/>
          </a:prstGeom>
          <a:solidFill>
            <a:srgbClr val="87D6FF"/>
          </a:solidFill>
          <a:ln w="0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cxnSp>
        <p:nvCxnSpPr>
          <p:cNvPr id="89" name="直线连接符 93"/>
          <p:cNvCxnSpPr/>
          <p:nvPr userDrawn="1">
            <p:custDataLst>
              <p:tags r:id="rId14"/>
            </p:custDataLst>
          </p:nvPr>
        </p:nvCxnSpPr>
        <p:spPr>
          <a:xfrm flipH="1">
            <a:off x="-2" y="914635"/>
            <a:ext cx="12204000" cy="0"/>
          </a:xfrm>
          <a:prstGeom prst="line">
            <a:avLst/>
          </a:prstGeom>
          <a:ln w="92075">
            <a:solidFill>
              <a:srgbClr val="E9B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华文中宋" panose="0201060004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  <a:cs typeface="华文中宋" panose="0201060004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85000"/>
        <a:buFont typeface="Arial" panose="020B0604020202020204" pitchFamily="34" charset="0"/>
        <a:buChar char="►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2.png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2.png"/><Relationship Id="rId1" Type="http://schemas.openxmlformats.org/officeDocument/2006/relationships/tags" Target="../tags/tag23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tags" Target="../tags/tag515.xml"/><Relationship Id="rId8" Type="http://schemas.openxmlformats.org/officeDocument/2006/relationships/tags" Target="../tags/tag514.xml"/><Relationship Id="rId7" Type="http://schemas.openxmlformats.org/officeDocument/2006/relationships/tags" Target="../tags/tag513.xml"/><Relationship Id="rId6" Type="http://schemas.openxmlformats.org/officeDocument/2006/relationships/tags" Target="../tags/tag512.xml"/><Relationship Id="rId5" Type="http://schemas.openxmlformats.org/officeDocument/2006/relationships/tags" Target="../tags/tag511.xml"/><Relationship Id="rId4" Type="http://schemas.openxmlformats.org/officeDocument/2006/relationships/tags" Target="../tags/tag510.xml"/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3" Type="http://schemas.openxmlformats.org/officeDocument/2006/relationships/notesSlide" Target="../notesSlides/notesSlide2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517.xml"/><Relationship Id="rId10" Type="http://schemas.openxmlformats.org/officeDocument/2006/relationships/tags" Target="../tags/tag516.xml"/><Relationship Id="rId1" Type="http://schemas.openxmlformats.org/officeDocument/2006/relationships/tags" Target="../tags/tag50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8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526.xml"/><Relationship Id="rId8" Type="http://schemas.openxmlformats.org/officeDocument/2006/relationships/tags" Target="../tags/tag525.xml"/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" Type="http://schemas.openxmlformats.org/officeDocument/2006/relationships/image" Target="../media/image33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27.xml"/><Relationship Id="rId1" Type="http://schemas.openxmlformats.org/officeDocument/2006/relationships/tags" Target="../tags/tag519.xml"/></Relationships>
</file>

<file path=ppt/slides/_rels/slide10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32.xml"/><Relationship Id="rId5" Type="http://schemas.openxmlformats.org/officeDocument/2006/relationships/tags" Target="../tags/tag531.xml"/><Relationship Id="rId4" Type="http://schemas.openxmlformats.org/officeDocument/2006/relationships/tags" Target="../tags/tag530.xml"/><Relationship Id="rId3" Type="http://schemas.openxmlformats.org/officeDocument/2006/relationships/tags" Target="../tags/tag529.xml"/><Relationship Id="rId2" Type="http://schemas.openxmlformats.org/officeDocument/2006/relationships/image" Target="../media/image33.png"/><Relationship Id="rId1" Type="http://schemas.openxmlformats.org/officeDocument/2006/relationships/tags" Target="../tags/tag528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555.xml"/><Relationship Id="rId23" Type="http://schemas.openxmlformats.org/officeDocument/2006/relationships/tags" Target="../tags/tag554.xml"/><Relationship Id="rId22" Type="http://schemas.openxmlformats.org/officeDocument/2006/relationships/tags" Target="../tags/tag553.xml"/><Relationship Id="rId21" Type="http://schemas.openxmlformats.org/officeDocument/2006/relationships/tags" Target="../tags/tag552.xml"/><Relationship Id="rId20" Type="http://schemas.openxmlformats.org/officeDocument/2006/relationships/tags" Target="../tags/tag551.xml"/><Relationship Id="rId2" Type="http://schemas.openxmlformats.org/officeDocument/2006/relationships/image" Target="../media/image33.png"/><Relationship Id="rId19" Type="http://schemas.openxmlformats.org/officeDocument/2006/relationships/tags" Target="../tags/tag550.xml"/><Relationship Id="rId18" Type="http://schemas.openxmlformats.org/officeDocument/2006/relationships/tags" Target="../tags/tag549.xml"/><Relationship Id="rId17" Type="http://schemas.openxmlformats.org/officeDocument/2006/relationships/tags" Target="../tags/tag548.xml"/><Relationship Id="rId16" Type="http://schemas.openxmlformats.org/officeDocument/2006/relationships/tags" Target="../tags/tag547.xml"/><Relationship Id="rId15" Type="http://schemas.openxmlformats.org/officeDocument/2006/relationships/tags" Target="../tags/tag546.xml"/><Relationship Id="rId14" Type="http://schemas.openxmlformats.org/officeDocument/2006/relationships/tags" Target="../tags/tag545.xml"/><Relationship Id="rId13" Type="http://schemas.openxmlformats.org/officeDocument/2006/relationships/tags" Target="../tags/tag544.xml"/><Relationship Id="rId12" Type="http://schemas.openxmlformats.org/officeDocument/2006/relationships/tags" Target="../tags/tag54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tags" Target="../tags/tag533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tags" Target="../tags/tag564.xml"/><Relationship Id="rId8" Type="http://schemas.openxmlformats.org/officeDocument/2006/relationships/tags" Target="../tags/tag563.xml"/><Relationship Id="rId7" Type="http://schemas.openxmlformats.org/officeDocument/2006/relationships/tags" Target="../tags/tag562.xml"/><Relationship Id="rId6" Type="http://schemas.openxmlformats.org/officeDocument/2006/relationships/tags" Target="../tags/tag561.xml"/><Relationship Id="rId5" Type="http://schemas.openxmlformats.org/officeDocument/2006/relationships/tags" Target="../tags/tag560.xml"/><Relationship Id="rId4" Type="http://schemas.openxmlformats.org/officeDocument/2006/relationships/tags" Target="../tags/tag559.xml"/><Relationship Id="rId3" Type="http://schemas.openxmlformats.org/officeDocument/2006/relationships/tags" Target="../tags/tag558.xml"/><Relationship Id="rId2" Type="http://schemas.openxmlformats.org/officeDocument/2006/relationships/tags" Target="../tags/tag557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566.xml"/><Relationship Id="rId10" Type="http://schemas.openxmlformats.org/officeDocument/2006/relationships/tags" Target="../tags/tag565.xml"/><Relationship Id="rId1" Type="http://schemas.openxmlformats.org/officeDocument/2006/relationships/tags" Target="../tags/tag556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tags" Target="../tags/tag575.xml"/><Relationship Id="rId8" Type="http://schemas.openxmlformats.org/officeDocument/2006/relationships/tags" Target="../tags/tag574.xml"/><Relationship Id="rId7" Type="http://schemas.openxmlformats.org/officeDocument/2006/relationships/tags" Target="../tags/tag573.xml"/><Relationship Id="rId6" Type="http://schemas.openxmlformats.org/officeDocument/2006/relationships/tags" Target="../tags/tag572.xml"/><Relationship Id="rId5" Type="http://schemas.openxmlformats.org/officeDocument/2006/relationships/tags" Target="../tags/tag571.xml"/><Relationship Id="rId4" Type="http://schemas.openxmlformats.org/officeDocument/2006/relationships/tags" Target="../tags/tag570.xml"/><Relationship Id="rId3" Type="http://schemas.openxmlformats.org/officeDocument/2006/relationships/tags" Target="../tags/tag569.xml"/><Relationship Id="rId2" Type="http://schemas.openxmlformats.org/officeDocument/2006/relationships/tags" Target="../tags/tag56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577.xml"/><Relationship Id="rId10" Type="http://schemas.openxmlformats.org/officeDocument/2006/relationships/tags" Target="../tags/tag576.xml"/><Relationship Id="rId1" Type="http://schemas.openxmlformats.org/officeDocument/2006/relationships/tags" Target="../tags/tag567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tags" Target="../tags/tag586.xml"/><Relationship Id="rId8" Type="http://schemas.openxmlformats.org/officeDocument/2006/relationships/tags" Target="../tags/tag585.xml"/><Relationship Id="rId7" Type="http://schemas.openxmlformats.org/officeDocument/2006/relationships/tags" Target="../tags/tag584.xml"/><Relationship Id="rId6" Type="http://schemas.openxmlformats.org/officeDocument/2006/relationships/tags" Target="../tags/tag583.xml"/><Relationship Id="rId5" Type="http://schemas.openxmlformats.org/officeDocument/2006/relationships/tags" Target="../tags/tag582.xml"/><Relationship Id="rId4" Type="http://schemas.openxmlformats.org/officeDocument/2006/relationships/tags" Target="../tags/tag581.xml"/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7" Type="http://schemas.openxmlformats.org/officeDocument/2006/relationships/notesSlide" Target="../notesSlides/notesSlide29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592.xml"/><Relationship Id="rId14" Type="http://schemas.openxmlformats.org/officeDocument/2006/relationships/tags" Target="../tags/tag591.xml"/><Relationship Id="rId13" Type="http://schemas.openxmlformats.org/officeDocument/2006/relationships/tags" Target="../tags/tag590.xml"/><Relationship Id="rId12" Type="http://schemas.openxmlformats.org/officeDocument/2006/relationships/tags" Target="../tags/tag589.xml"/><Relationship Id="rId11" Type="http://schemas.openxmlformats.org/officeDocument/2006/relationships/tags" Target="../tags/tag588.xml"/><Relationship Id="rId10" Type="http://schemas.openxmlformats.org/officeDocument/2006/relationships/tags" Target="../tags/tag587.xml"/><Relationship Id="rId1" Type="http://schemas.openxmlformats.org/officeDocument/2006/relationships/tags" Target="../tags/tag57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1" Type="http://schemas.openxmlformats.org/officeDocument/2006/relationships/notesSlide" Target="../notesSlides/notesSlide3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96.xml"/><Relationship Id="rId2" Type="http://schemas.openxmlformats.org/officeDocument/2006/relationships/tags" Target="../tags/tag595.xml"/><Relationship Id="rId1" Type="http://schemas.openxmlformats.org/officeDocument/2006/relationships/tags" Target="../tags/tag594.xml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01.xml"/><Relationship Id="rId4" Type="http://schemas.openxmlformats.org/officeDocument/2006/relationships/tags" Target="../tags/tag600.xml"/><Relationship Id="rId3" Type="http://schemas.openxmlformats.org/officeDocument/2006/relationships/tags" Target="../tags/tag599.xml"/><Relationship Id="rId2" Type="http://schemas.openxmlformats.org/officeDocument/2006/relationships/tags" Target="../tags/tag598.xml"/><Relationship Id="rId1" Type="http://schemas.openxmlformats.org/officeDocument/2006/relationships/tags" Target="../tags/tag59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06.xml"/><Relationship Id="rId6" Type="http://schemas.openxmlformats.org/officeDocument/2006/relationships/tags" Target="../tags/tag605.xml"/><Relationship Id="rId5" Type="http://schemas.openxmlformats.org/officeDocument/2006/relationships/tags" Target="../tags/tag604.xml"/><Relationship Id="rId4" Type="http://schemas.openxmlformats.org/officeDocument/2006/relationships/tags" Target="../tags/tag603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602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image" Target="../media/image36.png"/><Relationship Id="rId2" Type="http://schemas.openxmlformats.org/officeDocument/2006/relationships/tags" Target="../tags/tag608.xml"/><Relationship Id="rId1" Type="http://schemas.openxmlformats.org/officeDocument/2006/relationships/tags" Target="../tags/tag607.xml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17.xml"/><Relationship Id="rId4" Type="http://schemas.openxmlformats.org/officeDocument/2006/relationships/tags" Target="../tags/tag616.xml"/><Relationship Id="rId3" Type="http://schemas.openxmlformats.org/officeDocument/2006/relationships/tags" Target="../tags/tag615.xml"/><Relationship Id="rId2" Type="http://schemas.openxmlformats.org/officeDocument/2006/relationships/image" Target="../media/image36.png"/><Relationship Id="rId1" Type="http://schemas.openxmlformats.org/officeDocument/2006/relationships/tags" Target="../tags/tag614.xml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20.xml"/><Relationship Id="rId2" Type="http://schemas.openxmlformats.org/officeDocument/2006/relationships/tags" Target="../tags/tag619.xml"/><Relationship Id="rId1" Type="http://schemas.openxmlformats.org/officeDocument/2006/relationships/tags" Target="../tags/tag61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2.xml"/><Relationship Id="rId1" Type="http://schemas.openxmlformats.org/officeDocument/2006/relationships/tags" Target="../tags/tag621.xml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25.xml"/><Relationship Id="rId2" Type="http://schemas.openxmlformats.org/officeDocument/2006/relationships/tags" Target="../tags/tag624.xml"/><Relationship Id="rId1" Type="http://schemas.openxmlformats.org/officeDocument/2006/relationships/tags" Target="../tags/tag623.xml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28.xml"/><Relationship Id="rId2" Type="http://schemas.openxmlformats.org/officeDocument/2006/relationships/tags" Target="../tags/tag627.xml"/><Relationship Id="rId1" Type="http://schemas.openxmlformats.org/officeDocument/2006/relationships/tags" Target="../tags/tag626.xml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36.xml"/><Relationship Id="rId7" Type="http://schemas.openxmlformats.org/officeDocument/2006/relationships/tags" Target="../tags/tag635.xml"/><Relationship Id="rId6" Type="http://schemas.openxmlformats.org/officeDocument/2006/relationships/tags" Target="../tags/tag634.xml"/><Relationship Id="rId5" Type="http://schemas.openxmlformats.org/officeDocument/2006/relationships/tags" Target="../tags/tag633.xml"/><Relationship Id="rId4" Type="http://schemas.openxmlformats.org/officeDocument/2006/relationships/tags" Target="../tags/tag632.xml"/><Relationship Id="rId3" Type="http://schemas.openxmlformats.org/officeDocument/2006/relationships/tags" Target="../tags/tag631.xml"/><Relationship Id="rId2" Type="http://schemas.openxmlformats.org/officeDocument/2006/relationships/tags" Target="../tags/tag630.xml"/><Relationship Id="rId1" Type="http://schemas.openxmlformats.org/officeDocument/2006/relationships/tags" Target="../tags/tag629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6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40.xml"/><Relationship Id="rId5" Type="http://schemas.openxmlformats.org/officeDocument/2006/relationships/tags" Target="../tags/tag639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638.xml"/><Relationship Id="rId1" Type="http://schemas.openxmlformats.org/officeDocument/2006/relationships/tags" Target="../tags/tag637.xml"/></Relationships>
</file>

<file path=ppt/slides/_rels/slide1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tags" Target="../tags/tag643.xml"/><Relationship Id="rId4" Type="http://schemas.openxmlformats.org/officeDocument/2006/relationships/tags" Target="../tags/tag642.xml"/><Relationship Id="rId3" Type="http://schemas.openxmlformats.org/officeDocument/2006/relationships/tags" Target="../tags/tag641.xml"/><Relationship Id="rId2" Type="http://schemas.openxmlformats.org/officeDocument/2006/relationships/image" Target="../media/image39.png"/><Relationship Id="rId1" Type="http://schemas.openxmlformats.org/officeDocument/2006/relationships/image" Target="../media/image37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tags" Target="../tags/tag650.xml"/><Relationship Id="rId8" Type="http://schemas.openxmlformats.org/officeDocument/2006/relationships/tags" Target="../tags/tag649.xml"/><Relationship Id="rId7" Type="http://schemas.openxmlformats.org/officeDocument/2006/relationships/tags" Target="../tags/tag648.xml"/><Relationship Id="rId6" Type="http://schemas.openxmlformats.org/officeDocument/2006/relationships/tags" Target="../tags/tag647.xml"/><Relationship Id="rId5" Type="http://schemas.openxmlformats.org/officeDocument/2006/relationships/tags" Target="../tags/tag646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tags" Target="../tags/tag645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52.xml"/><Relationship Id="rId10" Type="http://schemas.openxmlformats.org/officeDocument/2006/relationships/tags" Target="../tags/tag651.xml"/><Relationship Id="rId1" Type="http://schemas.openxmlformats.org/officeDocument/2006/relationships/tags" Target="../tags/tag644.xml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60.xml"/><Relationship Id="rId7" Type="http://schemas.openxmlformats.org/officeDocument/2006/relationships/tags" Target="../tags/tag659.xml"/><Relationship Id="rId6" Type="http://schemas.openxmlformats.org/officeDocument/2006/relationships/tags" Target="../tags/tag658.xml"/><Relationship Id="rId5" Type="http://schemas.openxmlformats.org/officeDocument/2006/relationships/tags" Target="../tags/tag657.xml"/><Relationship Id="rId4" Type="http://schemas.openxmlformats.org/officeDocument/2006/relationships/tags" Target="../tags/tag656.xml"/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" Type="http://schemas.openxmlformats.org/officeDocument/2006/relationships/tags" Target="../tags/tag653.xml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3.xml"/><Relationship Id="rId2" Type="http://schemas.openxmlformats.org/officeDocument/2006/relationships/tags" Target="../tags/tag662.xml"/><Relationship Id="rId1" Type="http://schemas.openxmlformats.org/officeDocument/2006/relationships/tags" Target="../tags/tag661.xml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5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tags" Target="../tags/tag664.xml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tags" Target="../tags/tag669.xml"/><Relationship Id="rId8" Type="http://schemas.openxmlformats.org/officeDocument/2006/relationships/image" Target="../media/image46.emf"/><Relationship Id="rId7" Type="http://schemas.openxmlformats.org/officeDocument/2006/relationships/oleObject" Target="../embeddings/oleObject12.bin"/><Relationship Id="rId6" Type="http://schemas.openxmlformats.org/officeDocument/2006/relationships/tags" Target="../tags/tag668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1.bin"/><Relationship Id="rId3" Type="http://schemas.openxmlformats.org/officeDocument/2006/relationships/tags" Target="../tags/tag667.xml"/><Relationship Id="rId22" Type="http://schemas.openxmlformats.org/officeDocument/2006/relationships/notesSlide" Target="../notesSlides/notesSlide31.xml"/><Relationship Id="rId21" Type="http://schemas.openxmlformats.org/officeDocument/2006/relationships/vmlDrawing" Target="../drawings/vmlDrawing9.v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666.xml"/><Relationship Id="rId19" Type="http://schemas.openxmlformats.org/officeDocument/2006/relationships/tags" Target="../tags/tag675.xml"/><Relationship Id="rId18" Type="http://schemas.openxmlformats.org/officeDocument/2006/relationships/tags" Target="../tags/tag674.xml"/><Relationship Id="rId17" Type="http://schemas.openxmlformats.org/officeDocument/2006/relationships/tags" Target="../tags/tag673.xml"/><Relationship Id="rId16" Type="http://schemas.openxmlformats.org/officeDocument/2006/relationships/tags" Target="../tags/tag672.xml"/><Relationship Id="rId15" Type="http://schemas.openxmlformats.org/officeDocument/2006/relationships/tags" Target="../tags/tag671.xml"/><Relationship Id="rId14" Type="http://schemas.openxmlformats.org/officeDocument/2006/relationships/image" Target="../media/image48.emf"/><Relationship Id="rId13" Type="http://schemas.openxmlformats.org/officeDocument/2006/relationships/oleObject" Target="../embeddings/oleObject14.bin"/><Relationship Id="rId12" Type="http://schemas.openxmlformats.org/officeDocument/2006/relationships/tags" Target="../tags/tag670.xml"/><Relationship Id="rId11" Type="http://schemas.openxmlformats.org/officeDocument/2006/relationships/image" Target="../media/image47.emf"/><Relationship Id="rId10" Type="http://schemas.openxmlformats.org/officeDocument/2006/relationships/oleObject" Target="../embeddings/oleObject13.bin"/><Relationship Id="rId1" Type="http://schemas.openxmlformats.org/officeDocument/2006/relationships/image" Target="../media/image44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8" Type="http://schemas.openxmlformats.org/officeDocument/2006/relationships/oleObject" Target="../embeddings/oleObject17.bin"/><Relationship Id="rId7" Type="http://schemas.openxmlformats.org/officeDocument/2006/relationships/tags" Target="../tags/tag677.x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16.bin"/><Relationship Id="rId4" Type="http://schemas.openxmlformats.org/officeDocument/2006/relationships/tags" Target="../tags/tag676.xml"/><Relationship Id="rId34" Type="http://schemas.openxmlformats.org/officeDocument/2006/relationships/notesSlide" Target="../notesSlides/notesSlide32.xml"/><Relationship Id="rId33" Type="http://schemas.openxmlformats.org/officeDocument/2006/relationships/vmlDrawing" Target="../drawings/vmlDrawing10.vml"/><Relationship Id="rId32" Type="http://schemas.openxmlformats.org/officeDocument/2006/relationships/slideLayout" Target="../slideLayouts/slideLayout2.xml"/><Relationship Id="rId31" Type="http://schemas.openxmlformats.org/officeDocument/2006/relationships/tags" Target="../tags/tag691.xml"/><Relationship Id="rId30" Type="http://schemas.openxmlformats.org/officeDocument/2006/relationships/tags" Target="../tags/tag690.xml"/><Relationship Id="rId3" Type="http://schemas.openxmlformats.org/officeDocument/2006/relationships/image" Target="../media/image50.emf"/><Relationship Id="rId29" Type="http://schemas.openxmlformats.org/officeDocument/2006/relationships/tags" Target="../tags/tag689.xml"/><Relationship Id="rId28" Type="http://schemas.openxmlformats.org/officeDocument/2006/relationships/tags" Target="../tags/tag688.xml"/><Relationship Id="rId27" Type="http://schemas.openxmlformats.org/officeDocument/2006/relationships/tags" Target="../tags/tag687.xml"/><Relationship Id="rId26" Type="http://schemas.openxmlformats.org/officeDocument/2006/relationships/tags" Target="../tags/tag686.xml"/><Relationship Id="rId25" Type="http://schemas.openxmlformats.org/officeDocument/2006/relationships/tags" Target="../tags/tag685.xml"/><Relationship Id="rId24" Type="http://schemas.openxmlformats.org/officeDocument/2006/relationships/tags" Target="../tags/tag684.xml"/><Relationship Id="rId23" Type="http://schemas.openxmlformats.org/officeDocument/2006/relationships/tags" Target="../tags/tag683.xml"/><Relationship Id="rId22" Type="http://schemas.openxmlformats.org/officeDocument/2006/relationships/tags" Target="../tags/tag682.xml"/><Relationship Id="rId21" Type="http://schemas.openxmlformats.org/officeDocument/2006/relationships/image" Target="../media/image56.emf"/><Relationship Id="rId20" Type="http://schemas.openxmlformats.org/officeDocument/2006/relationships/oleObject" Target="../embeddings/oleObject21.bin"/><Relationship Id="rId2" Type="http://schemas.openxmlformats.org/officeDocument/2006/relationships/oleObject" Target="../embeddings/oleObject15.bin"/><Relationship Id="rId19" Type="http://schemas.openxmlformats.org/officeDocument/2006/relationships/tags" Target="../tags/tag681.xml"/><Relationship Id="rId18" Type="http://schemas.openxmlformats.org/officeDocument/2006/relationships/image" Target="../media/image55.emf"/><Relationship Id="rId17" Type="http://schemas.openxmlformats.org/officeDocument/2006/relationships/oleObject" Target="../embeddings/oleObject20.bin"/><Relationship Id="rId16" Type="http://schemas.openxmlformats.org/officeDocument/2006/relationships/tags" Target="../tags/tag680.xml"/><Relationship Id="rId15" Type="http://schemas.openxmlformats.org/officeDocument/2006/relationships/image" Target="../media/image54.emf"/><Relationship Id="rId14" Type="http://schemas.openxmlformats.org/officeDocument/2006/relationships/oleObject" Target="../embeddings/oleObject19.bin"/><Relationship Id="rId13" Type="http://schemas.openxmlformats.org/officeDocument/2006/relationships/tags" Target="../tags/tag679.xml"/><Relationship Id="rId12" Type="http://schemas.openxmlformats.org/officeDocument/2006/relationships/image" Target="../media/image53.emf"/><Relationship Id="rId11" Type="http://schemas.openxmlformats.org/officeDocument/2006/relationships/oleObject" Target="../embeddings/oleObject18.bin"/><Relationship Id="rId10" Type="http://schemas.openxmlformats.org/officeDocument/2006/relationships/tags" Target="../tags/tag678.xml"/><Relationship Id="rId1" Type="http://schemas.openxmlformats.org/officeDocument/2006/relationships/image" Target="../media/image4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95.xml"/><Relationship Id="rId6" Type="http://schemas.openxmlformats.org/officeDocument/2006/relationships/tags" Target="../tags/tag694.xml"/><Relationship Id="rId5" Type="http://schemas.openxmlformats.org/officeDocument/2006/relationships/tags" Target="../tags/tag693.xml"/><Relationship Id="rId4" Type="http://schemas.openxmlformats.org/officeDocument/2006/relationships/tags" Target="../tags/tag69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tags" Target="../tags/tag702.xml"/><Relationship Id="rId8" Type="http://schemas.openxmlformats.org/officeDocument/2006/relationships/tags" Target="../tags/tag701.xml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tags" Target="../tags/tag700.xml"/><Relationship Id="rId4" Type="http://schemas.openxmlformats.org/officeDocument/2006/relationships/tags" Target="../tags/tag699.xml"/><Relationship Id="rId3" Type="http://schemas.openxmlformats.org/officeDocument/2006/relationships/tags" Target="../tags/tag698.xml"/><Relationship Id="rId2" Type="http://schemas.openxmlformats.org/officeDocument/2006/relationships/tags" Target="../tags/tag697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709.xml"/><Relationship Id="rId15" Type="http://schemas.openxmlformats.org/officeDocument/2006/relationships/tags" Target="../tags/tag708.xml"/><Relationship Id="rId14" Type="http://schemas.openxmlformats.org/officeDocument/2006/relationships/tags" Target="../tags/tag707.xml"/><Relationship Id="rId13" Type="http://schemas.openxmlformats.org/officeDocument/2006/relationships/tags" Target="../tags/tag706.xml"/><Relationship Id="rId12" Type="http://schemas.openxmlformats.org/officeDocument/2006/relationships/tags" Target="../tags/tag705.xml"/><Relationship Id="rId11" Type="http://schemas.openxmlformats.org/officeDocument/2006/relationships/tags" Target="../tags/tag704.xml"/><Relationship Id="rId10" Type="http://schemas.openxmlformats.org/officeDocument/2006/relationships/tags" Target="../tags/tag703.xml"/><Relationship Id="rId1" Type="http://schemas.openxmlformats.org/officeDocument/2006/relationships/tags" Target="../tags/tag69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8" Type="http://schemas.openxmlformats.org/officeDocument/2006/relationships/slideLayout" Target="../slideLayouts/slideLayout26.xml"/><Relationship Id="rId37" Type="http://schemas.openxmlformats.org/officeDocument/2006/relationships/tags" Target="../tags/tag85.xml"/><Relationship Id="rId36" Type="http://schemas.openxmlformats.org/officeDocument/2006/relationships/tags" Target="../tags/tag84.xml"/><Relationship Id="rId35" Type="http://schemas.openxmlformats.org/officeDocument/2006/relationships/tags" Target="../tags/tag83.xml"/><Relationship Id="rId34" Type="http://schemas.openxmlformats.org/officeDocument/2006/relationships/tags" Target="../tags/tag82.xml"/><Relationship Id="rId33" Type="http://schemas.openxmlformats.org/officeDocument/2006/relationships/tags" Target="../tags/tag81.xml"/><Relationship Id="rId32" Type="http://schemas.openxmlformats.org/officeDocument/2006/relationships/tags" Target="../tags/tag80.xml"/><Relationship Id="rId31" Type="http://schemas.openxmlformats.org/officeDocument/2006/relationships/tags" Target="../tags/tag79.xml"/><Relationship Id="rId30" Type="http://schemas.openxmlformats.org/officeDocument/2006/relationships/tags" Target="../tags/tag78.xml"/><Relationship Id="rId3" Type="http://schemas.openxmlformats.org/officeDocument/2006/relationships/tags" Target="../tags/tag52.xml"/><Relationship Id="rId29" Type="http://schemas.openxmlformats.org/officeDocument/2006/relationships/tags" Target="../tags/tag77.xml"/><Relationship Id="rId28" Type="http://schemas.openxmlformats.org/officeDocument/2006/relationships/tags" Target="../tags/tag76.xml"/><Relationship Id="rId27" Type="http://schemas.openxmlformats.org/officeDocument/2006/relationships/tags" Target="../tags/tag75.xml"/><Relationship Id="rId26" Type="http://schemas.openxmlformats.org/officeDocument/2006/relationships/tags" Target="../tags/tag74.xml"/><Relationship Id="rId25" Type="http://schemas.openxmlformats.org/officeDocument/2006/relationships/tags" Target="../tags/tag73.xml"/><Relationship Id="rId24" Type="http://schemas.openxmlformats.org/officeDocument/2006/relationships/tags" Target="../tags/tag72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51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image" Target="../media/image4.png"/><Relationship Id="rId1" Type="http://schemas.openxmlformats.org/officeDocument/2006/relationships/tags" Target="../tags/tag50.xml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tags" Target="../tags/tag718.xml"/><Relationship Id="rId8" Type="http://schemas.openxmlformats.org/officeDocument/2006/relationships/tags" Target="../tags/tag717.xml"/><Relationship Id="rId7" Type="http://schemas.openxmlformats.org/officeDocument/2006/relationships/tags" Target="../tags/tag716.xml"/><Relationship Id="rId6" Type="http://schemas.openxmlformats.org/officeDocument/2006/relationships/tags" Target="../tags/tag715.xml"/><Relationship Id="rId5" Type="http://schemas.openxmlformats.org/officeDocument/2006/relationships/tags" Target="../tags/tag714.xml"/><Relationship Id="rId4" Type="http://schemas.openxmlformats.org/officeDocument/2006/relationships/tags" Target="../tags/tag713.xml"/><Relationship Id="rId3" Type="http://schemas.openxmlformats.org/officeDocument/2006/relationships/tags" Target="../tags/tag712.xml"/><Relationship Id="rId2" Type="http://schemas.openxmlformats.org/officeDocument/2006/relationships/tags" Target="../tags/tag711.xml"/><Relationship Id="rId18" Type="http://schemas.openxmlformats.org/officeDocument/2006/relationships/notesSlide" Target="../notesSlides/notesSlide33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725.xml"/><Relationship Id="rId15" Type="http://schemas.openxmlformats.org/officeDocument/2006/relationships/tags" Target="../tags/tag724.xml"/><Relationship Id="rId14" Type="http://schemas.openxmlformats.org/officeDocument/2006/relationships/tags" Target="../tags/tag723.xml"/><Relationship Id="rId13" Type="http://schemas.openxmlformats.org/officeDocument/2006/relationships/tags" Target="../tags/tag722.xml"/><Relationship Id="rId12" Type="http://schemas.openxmlformats.org/officeDocument/2006/relationships/tags" Target="../tags/tag721.xml"/><Relationship Id="rId11" Type="http://schemas.openxmlformats.org/officeDocument/2006/relationships/tags" Target="../tags/tag720.xml"/><Relationship Id="rId10" Type="http://schemas.openxmlformats.org/officeDocument/2006/relationships/tags" Target="../tags/tag719.xml"/><Relationship Id="rId1" Type="http://schemas.openxmlformats.org/officeDocument/2006/relationships/tags" Target="../tags/tag710.xml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tags" Target="../tags/tag733.xml"/><Relationship Id="rId8" Type="http://schemas.openxmlformats.org/officeDocument/2006/relationships/tags" Target="../tags/tag732.xml"/><Relationship Id="rId7" Type="http://schemas.openxmlformats.org/officeDocument/2006/relationships/tags" Target="../tags/tag731.xml"/><Relationship Id="rId6" Type="http://schemas.openxmlformats.org/officeDocument/2006/relationships/tags" Target="../tags/tag730.xml"/><Relationship Id="rId5" Type="http://schemas.openxmlformats.org/officeDocument/2006/relationships/tags" Target="../tags/tag729.xml"/><Relationship Id="rId4" Type="http://schemas.openxmlformats.org/officeDocument/2006/relationships/tags" Target="../tags/tag728.xml"/><Relationship Id="rId3" Type="http://schemas.openxmlformats.org/officeDocument/2006/relationships/image" Target="../media/image62.png"/><Relationship Id="rId2" Type="http://schemas.openxmlformats.org/officeDocument/2006/relationships/tags" Target="../tags/tag727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738.xml"/><Relationship Id="rId13" Type="http://schemas.openxmlformats.org/officeDocument/2006/relationships/tags" Target="../tags/tag737.xml"/><Relationship Id="rId12" Type="http://schemas.openxmlformats.org/officeDocument/2006/relationships/tags" Target="../tags/tag736.xml"/><Relationship Id="rId11" Type="http://schemas.openxmlformats.org/officeDocument/2006/relationships/tags" Target="../tags/tag735.xml"/><Relationship Id="rId10" Type="http://schemas.openxmlformats.org/officeDocument/2006/relationships/tags" Target="../tags/tag734.xml"/><Relationship Id="rId1" Type="http://schemas.openxmlformats.org/officeDocument/2006/relationships/tags" Target="../tags/tag726.xml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2.xml"/><Relationship Id="rId4" Type="http://schemas.openxmlformats.org/officeDocument/2006/relationships/tags" Target="../tags/tag741.xml"/><Relationship Id="rId3" Type="http://schemas.openxmlformats.org/officeDocument/2006/relationships/image" Target="../media/image62.png"/><Relationship Id="rId2" Type="http://schemas.openxmlformats.org/officeDocument/2006/relationships/tags" Target="../tags/tag740.xml"/><Relationship Id="rId1" Type="http://schemas.openxmlformats.org/officeDocument/2006/relationships/tags" Target="../tags/tag739.xml"/></Relationships>
</file>

<file path=ppt/slides/_rels/slide1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7.xml"/><Relationship Id="rId4" Type="http://schemas.openxmlformats.org/officeDocument/2006/relationships/tags" Target="../tags/tag746.xml"/><Relationship Id="rId3" Type="http://schemas.openxmlformats.org/officeDocument/2006/relationships/tags" Target="../tags/tag745.xml"/><Relationship Id="rId2" Type="http://schemas.openxmlformats.org/officeDocument/2006/relationships/tags" Target="../tags/tag744.xml"/><Relationship Id="rId1" Type="http://schemas.openxmlformats.org/officeDocument/2006/relationships/tags" Target="../tags/tag743.xml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tags" Target="../tags/tag753.xml"/><Relationship Id="rId8" Type="http://schemas.openxmlformats.org/officeDocument/2006/relationships/tags" Target="../tags/tag752.xml"/><Relationship Id="rId7" Type="http://schemas.openxmlformats.org/officeDocument/2006/relationships/tags" Target="../tags/tag751.xml"/><Relationship Id="rId6" Type="http://schemas.openxmlformats.org/officeDocument/2006/relationships/tags" Target="../tags/tag750.xml"/><Relationship Id="rId5" Type="http://schemas.openxmlformats.org/officeDocument/2006/relationships/tags" Target="../tags/tag749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56.xml"/><Relationship Id="rId11" Type="http://schemas.openxmlformats.org/officeDocument/2006/relationships/tags" Target="../tags/tag755.xml"/><Relationship Id="rId10" Type="http://schemas.openxmlformats.org/officeDocument/2006/relationships/tags" Target="../tags/tag754.xml"/><Relationship Id="rId1" Type="http://schemas.openxmlformats.org/officeDocument/2006/relationships/tags" Target="../tags/tag748.xml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tags" Target="../tags/tag765.xml"/><Relationship Id="rId8" Type="http://schemas.openxmlformats.org/officeDocument/2006/relationships/tags" Target="../tags/tag764.xml"/><Relationship Id="rId7" Type="http://schemas.openxmlformats.org/officeDocument/2006/relationships/tags" Target="../tags/tag763.xml"/><Relationship Id="rId6" Type="http://schemas.openxmlformats.org/officeDocument/2006/relationships/tags" Target="../tags/tag762.xml"/><Relationship Id="rId5" Type="http://schemas.openxmlformats.org/officeDocument/2006/relationships/tags" Target="../tags/tag761.xml"/><Relationship Id="rId4" Type="http://schemas.openxmlformats.org/officeDocument/2006/relationships/tags" Target="../tags/tag760.xml"/><Relationship Id="rId3" Type="http://schemas.openxmlformats.org/officeDocument/2006/relationships/tags" Target="../tags/tag759.xml"/><Relationship Id="rId2" Type="http://schemas.openxmlformats.org/officeDocument/2006/relationships/tags" Target="../tags/tag758.xml"/><Relationship Id="rId19" Type="http://schemas.openxmlformats.org/officeDocument/2006/relationships/notesSlide" Target="../notesSlides/notesSlide3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773.xml"/><Relationship Id="rId16" Type="http://schemas.openxmlformats.org/officeDocument/2006/relationships/tags" Target="../tags/tag772.xml"/><Relationship Id="rId15" Type="http://schemas.openxmlformats.org/officeDocument/2006/relationships/tags" Target="../tags/tag771.xml"/><Relationship Id="rId14" Type="http://schemas.openxmlformats.org/officeDocument/2006/relationships/tags" Target="../tags/tag770.xml"/><Relationship Id="rId13" Type="http://schemas.openxmlformats.org/officeDocument/2006/relationships/tags" Target="../tags/tag769.xml"/><Relationship Id="rId12" Type="http://schemas.openxmlformats.org/officeDocument/2006/relationships/tags" Target="../tags/tag768.xml"/><Relationship Id="rId11" Type="http://schemas.openxmlformats.org/officeDocument/2006/relationships/tags" Target="../tags/tag767.xml"/><Relationship Id="rId10" Type="http://schemas.openxmlformats.org/officeDocument/2006/relationships/tags" Target="../tags/tag766.xml"/><Relationship Id="rId1" Type="http://schemas.openxmlformats.org/officeDocument/2006/relationships/tags" Target="../tags/tag75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4.xml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80.xml"/><Relationship Id="rId7" Type="http://schemas.openxmlformats.org/officeDocument/2006/relationships/tags" Target="../tags/tag779.xml"/><Relationship Id="rId6" Type="http://schemas.openxmlformats.org/officeDocument/2006/relationships/image" Target="../media/image67.png"/><Relationship Id="rId5" Type="http://schemas.openxmlformats.org/officeDocument/2006/relationships/tags" Target="../tags/tag778.xml"/><Relationship Id="rId4" Type="http://schemas.openxmlformats.org/officeDocument/2006/relationships/image" Target="../media/image66.png"/><Relationship Id="rId3" Type="http://schemas.openxmlformats.org/officeDocument/2006/relationships/tags" Target="../tags/tag777.xml"/><Relationship Id="rId2" Type="http://schemas.openxmlformats.org/officeDocument/2006/relationships/tags" Target="../tags/tag776.xml"/><Relationship Id="rId1" Type="http://schemas.openxmlformats.org/officeDocument/2006/relationships/tags" Target="../tags/tag775.xml"/></Relationships>
</file>

<file path=ppt/slides/_rels/slide1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85.xml"/><Relationship Id="rId5" Type="http://schemas.openxmlformats.org/officeDocument/2006/relationships/image" Target="../media/image68.png"/><Relationship Id="rId4" Type="http://schemas.openxmlformats.org/officeDocument/2006/relationships/tags" Target="../tags/tag784.xml"/><Relationship Id="rId3" Type="http://schemas.openxmlformats.org/officeDocument/2006/relationships/tags" Target="../tags/tag783.xml"/><Relationship Id="rId2" Type="http://schemas.openxmlformats.org/officeDocument/2006/relationships/tags" Target="../tags/tag782.xml"/><Relationship Id="rId1" Type="http://schemas.openxmlformats.org/officeDocument/2006/relationships/tags" Target="../tags/tag781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91.xml"/><Relationship Id="rId6" Type="http://schemas.openxmlformats.org/officeDocument/2006/relationships/tags" Target="../tags/tag790.xml"/><Relationship Id="rId5" Type="http://schemas.openxmlformats.org/officeDocument/2006/relationships/image" Target="../media/image69.png"/><Relationship Id="rId4" Type="http://schemas.openxmlformats.org/officeDocument/2006/relationships/tags" Target="../tags/tag789.xml"/><Relationship Id="rId3" Type="http://schemas.openxmlformats.org/officeDocument/2006/relationships/tags" Target="../tags/tag788.xml"/><Relationship Id="rId2" Type="http://schemas.openxmlformats.org/officeDocument/2006/relationships/tags" Target="../tags/tag787.xml"/><Relationship Id="rId1" Type="http://schemas.openxmlformats.org/officeDocument/2006/relationships/tags" Target="../tags/tag786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6.xml"/><Relationship Id="rId5" Type="http://schemas.openxmlformats.org/officeDocument/2006/relationships/tags" Target="../tags/tag86.xml"/><Relationship Id="rId4" Type="http://schemas.openxmlformats.org/officeDocument/2006/relationships/image" Target="../media/image6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.emf"/><Relationship Id="rId1" Type="http://schemas.openxmlformats.org/officeDocument/2006/relationships/oleObject" Target="../embeddings/oleObject1.bin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tags" Target="../tags/tag798.xml"/><Relationship Id="rId8" Type="http://schemas.openxmlformats.org/officeDocument/2006/relationships/tags" Target="../tags/tag797.xml"/><Relationship Id="rId7" Type="http://schemas.openxmlformats.org/officeDocument/2006/relationships/tags" Target="../tags/tag796.xml"/><Relationship Id="rId6" Type="http://schemas.openxmlformats.org/officeDocument/2006/relationships/image" Target="../media/image71.png"/><Relationship Id="rId5" Type="http://schemas.openxmlformats.org/officeDocument/2006/relationships/tags" Target="../tags/tag795.xml"/><Relationship Id="rId4" Type="http://schemas.openxmlformats.org/officeDocument/2006/relationships/image" Target="../media/image70.png"/><Relationship Id="rId3" Type="http://schemas.openxmlformats.org/officeDocument/2006/relationships/tags" Target="../tags/tag794.xml"/><Relationship Id="rId2" Type="http://schemas.openxmlformats.org/officeDocument/2006/relationships/tags" Target="../tags/tag79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92.xml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04.xml"/><Relationship Id="rId7" Type="http://schemas.openxmlformats.org/officeDocument/2006/relationships/image" Target="../media/image73.png"/><Relationship Id="rId6" Type="http://schemas.openxmlformats.org/officeDocument/2006/relationships/tags" Target="../tags/tag803.xml"/><Relationship Id="rId5" Type="http://schemas.openxmlformats.org/officeDocument/2006/relationships/tags" Target="../tags/tag802.xml"/><Relationship Id="rId4" Type="http://schemas.openxmlformats.org/officeDocument/2006/relationships/image" Target="../media/image72.png"/><Relationship Id="rId3" Type="http://schemas.openxmlformats.org/officeDocument/2006/relationships/tags" Target="../tags/tag801.xml"/><Relationship Id="rId2" Type="http://schemas.openxmlformats.org/officeDocument/2006/relationships/tags" Target="../tags/tag800.xml"/><Relationship Id="rId1" Type="http://schemas.openxmlformats.org/officeDocument/2006/relationships/tags" Target="../tags/tag799.xml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tags" Target="../tags/tag812.xml"/><Relationship Id="rId8" Type="http://schemas.openxmlformats.org/officeDocument/2006/relationships/tags" Target="../tags/tag811.xml"/><Relationship Id="rId7" Type="http://schemas.openxmlformats.org/officeDocument/2006/relationships/tags" Target="../tags/tag810.xml"/><Relationship Id="rId6" Type="http://schemas.openxmlformats.org/officeDocument/2006/relationships/tags" Target="../tags/tag809.xml"/><Relationship Id="rId5" Type="http://schemas.openxmlformats.org/officeDocument/2006/relationships/tags" Target="../tags/tag808.xml"/><Relationship Id="rId4" Type="http://schemas.openxmlformats.org/officeDocument/2006/relationships/tags" Target="../tags/tag807.xml"/><Relationship Id="rId3" Type="http://schemas.openxmlformats.org/officeDocument/2006/relationships/image" Target="../media/image74.png"/><Relationship Id="rId2" Type="http://schemas.openxmlformats.org/officeDocument/2006/relationships/tags" Target="../tags/tag806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13.xml"/><Relationship Id="rId1" Type="http://schemas.openxmlformats.org/officeDocument/2006/relationships/tags" Target="../tags/tag805.xml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6.xml"/><Relationship Id="rId3" Type="http://schemas.openxmlformats.org/officeDocument/2006/relationships/tags" Target="../tags/tag815.xml"/><Relationship Id="rId2" Type="http://schemas.openxmlformats.org/officeDocument/2006/relationships/image" Target="../media/image2.png"/><Relationship Id="rId1" Type="http://schemas.openxmlformats.org/officeDocument/2006/relationships/tags" Target="../tags/tag8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9.xml"/><Relationship Id="rId2" Type="http://schemas.openxmlformats.org/officeDocument/2006/relationships/tags" Target="../tags/tag818.xml"/><Relationship Id="rId1" Type="http://schemas.openxmlformats.org/officeDocument/2006/relationships/tags" Target="../tags/tag81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1.xml"/><Relationship Id="rId1" Type="http://schemas.openxmlformats.org/officeDocument/2006/relationships/tags" Target="../tags/tag820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26.xml"/><Relationship Id="rId6" Type="http://schemas.openxmlformats.org/officeDocument/2006/relationships/tags" Target="../tags/tag825.xml"/><Relationship Id="rId5" Type="http://schemas.openxmlformats.org/officeDocument/2006/relationships/image" Target="../media/image76.png"/><Relationship Id="rId4" Type="http://schemas.openxmlformats.org/officeDocument/2006/relationships/tags" Target="../tags/tag824.xml"/><Relationship Id="rId3" Type="http://schemas.openxmlformats.org/officeDocument/2006/relationships/image" Target="../media/image75.png"/><Relationship Id="rId2" Type="http://schemas.openxmlformats.org/officeDocument/2006/relationships/tags" Target="../tags/tag823.xml"/><Relationship Id="rId1" Type="http://schemas.openxmlformats.org/officeDocument/2006/relationships/tags" Target="../tags/tag822.xml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32.xml"/><Relationship Id="rId7" Type="http://schemas.openxmlformats.org/officeDocument/2006/relationships/tags" Target="../tags/tag831.xml"/><Relationship Id="rId6" Type="http://schemas.openxmlformats.org/officeDocument/2006/relationships/image" Target="../media/image78.png"/><Relationship Id="rId5" Type="http://schemas.openxmlformats.org/officeDocument/2006/relationships/tags" Target="../tags/tag830.xml"/><Relationship Id="rId4" Type="http://schemas.openxmlformats.org/officeDocument/2006/relationships/tags" Target="../tags/tag829.xml"/><Relationship Id="rId3" Type="http://schemas.openxmlformats.org/officeDocument/2006/relationships/image" Target="../media/image77.png"/><Relationship Id="rId2" Type="http://schemas.openxmlformats.org/officeDocument/2006/relationships/tags" Target="../tags/tag828.xml"/><Relationship Id="rId1" Type="http://schemas.openxmlformats.org/officeDocument/2006/relationships/tags" Target="../tags/tag827.xml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36.xml"/><Relationship Id="rId4" Type="http://schemas.openxmlformats.org/officeDocument/2006/relationships/tags" Target="../tags/tag835.xml"/><Relationship Id="rId3" Type="http://schemas.openxmlformats.org/officeDocument/2006/relationships/tags" Target="../tags/tag834.xml"/><Relationship Id="rId2" Type="http://schemas.openxmlformats.org/officeDocument/2006/relationships/image" Target="../media/image79.png"/><Relationship Id="rId1" Type="http://schemas.openxmlformats.org/officeDocument/2006/relationships/tags" Target="../tags/tag83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6.xml"/><Relationship Id="rId5" Type="http://schemas.openxmlformats.org/officeDocument/2006/relationships/tags" Target="../tags/tag89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3.bin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tags" Target="../tags/tag843.xml"/><Relationship Id="rId8" Type="http://schemas.openxmlformats.org/officeDocument/2006/relationships/tags" Target="../tags/tag842.xml"/><Relationship Id="rId7" Type="http://schemas.openxmlformats.org/officeDocument/2006/relationships/tags" Target="../tags/tag841.xml"/><Relationship Id="rId6" Type="http://schemas.openxmlformats.org/officeDocument/2006/relationships/tags" Target="../tags/tag840.xml"/><Relationship Id="rId5" Type="http://schemas.openxmlformats.org/officeDocument/2006/relationships/tags" Target="../tags/tag839.xml"/><Relationship Id="rId4" Type="http://schemas.openxmlformats.org/officeDocument/2006/relationships/image" Target="../media/image81.png"/><Relationship Id="rId3" Type="http://schemas.openxmlformats.org/officeDocument/2006/relationships/tags" Target="../tags/tag838.xml"/><Relationship Id="rId2" Type="http://schemas.openxmlformats.org/officeDocument/2006/relationships/image" Target="../media/image8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2.png"/><Relationship Id="rId1" Type="http://schemas.openxmlformats.org/officeDocument/2006/relationships/tags" Target="../tags/tag83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6.xml"/><Relationship Id="rId2" Type="http://schemas.openxmlformats.org/officeDocument/2006/relationships/tags" Target="../tags/tag845.xml"/><Relationship Id="rId1" Type="http://schemas.openxmlformats.org/officeDocument/2006/relationships/tags" Target="../tags/tag84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tags" Target="../tags/tag84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9.xml"/><Relationship Id="rId1" Type="http://schemas.openxmlformats.org/officeDocument/2006/relationships/tags" Target="../tags/tag848.xml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52.xml"/><Relationship Id="rId3" Type="http://schemas.openxmlformats.org/officeDocument/2006/relationships/tags" Target="../tags/tag851.xml"/><Relationship Id="rId2" Type="http://schemas.openxmlformats.org/officeDocument/2006/relationships/image" Target="../media/image84.png"/><Relationship Id="rId1" Type="http://schemas.openxmlformats.org/officeDocument/2006/relationships/tags" Target="../tags/tag85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3.xml"/><Relationship Id="rId1" Type="http://schemas.openxmlformats.org/officeDocument/2006/relationships/image" Target="../media/image85.GIF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5.xml"/><Relationship Id="rId2" Type="http://schemas.openxmlformats.org/officeDocument/2006/relationships/image" Target="../media/image86.png"/><Relationship Id="rId1" Type="http://schemas.openxmlformats.org/officeDocument/2006/relationships/tags" Target="../tags/tag85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7.xml"/><Relationship Id="rId1" Type="http://schemas.openxmlformats.org/officeDocument/2006/relationships/tags" Target="../tags/tag856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62.xml"/><Relationship Id="rId6" Type="http://schemas.openxmlformats.org/officeDocument/2006/relationships/tags" Target="../tags/tag861.xml"/><Relationship Id="rId5" Type="http://schemas.openxmlformats.org/officeDocument/2006/relationships/tags" Target="../tags/tag860.xml"/><Relationship Id="rId4" Type="http://schemas.openxmlformats.org/officeDocument/2006/relationships/image" Target="../media/image88.png"/><Relationship Id="rId3" Type="http://schemas.openxmlformats.org/officeDocument/2006/relationships/tags" Target="../tags/tag859.xml"/><Relationship Id="rId2" Type="http://schemas.openxmlformats.org/officeDocument/2006/relationships/image" Target="../media/image87.png"/><Relationship Id="rId1" Type="http://schemas.openxmlformats.org/officeDocument/2006/relationships/tags" Target="../tags/tag8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0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865.xml"/><Relationship Id="rId5" Type="http://schemas.openxmlformats.org/officeDocument/2006/relationships/tags" Target="../tags/tag864.xml"/><Relationship Id="rId4" Type="http://schemas.openxmlformats.org/officeDocument/2006/relationships/image" Target="../media/image90.png"/><Relationship Id="rId3" Type="http://schemas.openxmlformats.org/officeDocument/2006/relationships/image" Target="../media/image89.emf"/><Relationship Id="rId2" Type="http://schemas.openxmlformats.org/officeDocument/2006/relationships/oleObject" Target="../embeddings/oleObject22.bin"/><Relationship Id="rId1" Type="http://schemas.openxmlformats.org/officeDocument/2006/relationships/tags" Target="../tags/tag863.xml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68.xml"/><Relationship Id="rId3" Type="http://schemas.openxmlformats.org/officeDocument/2006/relationships/tags" Target="../tags/tag867.xml"/><Relationship Id="rId2" Type="http://schemas.openxmlformats.org/officeDocument/2006/relationships/image" Target="../media/image2.png"/><Relationship Id="rId1" Type="http://schemas.openxmlformats.org/officeDocument/2006/relationships/tags" Target="../tags/tag866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75.xml"/><Relationship Id="rId6" Type="http://schemas.openxmlformats.org/officeDocument/2006/relationships/tags" Target="../tags/tag874.xml"/><Relationship Id="rId5" Type="http://schemas.openxmlformats.org/officeDocument/2006/relationships/tags" Target="../tags/tag873.xml"/><Relationship Id="rId4" Type="http://schemas.openxmlformats.org/officeDocument/2006/relationships/tags" Target="../tags/tag872.xml"/><Relationship Id="rId3" Type="http://schemas.openxmlformats.org/officeDocument/2006/relationships/tags" Target="../tags/tag871.xml"/><Relationship Id="rId2" Type="http://schemas.openxmlformats.org/officeDocument/2006/relationships/tags" Target="../tags/tag870.xml"/><Relationship Id="rId1" Type="http://schemas.openxmlformats.org/officeDocument/2006/relationships/tags" Target="../tags/tag869.xml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80.xml"/><Relationship Id="rId4" Type="http://schemas.openxmlformats.org/officeDocument/2006/relationships/tags" Target="../tags/tag879.xml"/><Relationship Id="rId3" Type="http://schemas.openxmlformats.org/officeDocument/2006/relationships/tags" Target="../tags/tag878.xml"/><Relationship Id="rId2" Type="http://schemas.openxmlformats.org/officeDocument/2006/relationships/tags" Target="../tags/tag877.xml"/><Relationship Id="rId1" Type="http://schemas.openxmlformats.org/officeDocument/2006/relationships/tags" Target="../tags/tag876.xml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2.xml"/><Relationship Id="rId2" Type="http://schemas.openxmlformats.org/officeDocument/2006/relationships/image" Target="../media/image91.png"/><Relationship Id="rId1" Type="http://schemas.openxmlformats.org/officeDocument/2006/relationships/tags" Target="../tags/tag881.xml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tags" Target="../tags/tag891.xml"/><Relationship Id="rId8" Type="http://schemas.openxmlformats.org/officeDocument/2006/relationships/tags" Target="../tags/tag890.xml"/><Relationship Id="rId7" Type="http://schemas.openxmlformats.org/officeDocument/2006/relationships/tags" Target="../tags/tag889.xml"/><Relationship Id="rId6" Type="http://schemas.openxmlformats.org/officeDocument/2006/relationships/tags" Target="../tags/tag888.xml"/><Relationship Id="rId5" Type="http://schemas.openxmlformats.org/officeDocument/2006/relationships/tags" Target="../tags/tag887.xml"/><Relationship Id="rId4" Type="http://schemas.openxmlformats.org/officeDocument/2006/relationships/tags" Target="../tags/tag886.xml"/><Relationship Id="rId3" Type="http://schemas.openxmlformats.org/officeDocument/2006/relationships/tags" Target="../tags/tag885.xml"/><Relationship Id="rId2" Type="http://schemas.openxmlformats.org/officeDocument/2006/relationships/tags" Target="../tags/tag884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900.xml"/><Relationship Id="rId17" Type="http://schemas.openxmlformats.org/officeDocument/2006/relationships/tags" Target="../tags/tag899.xml"/><Relationship Id="rId16" Type="http://schemas.openxmlformats.org/officeDocument/2006/relationships/tags" Target="../tags/tag898.xml"/><Relationship Id="rId15" Type="http://schemas.openxmlformats.org/officeDocument/2006/relationships/tags" Target="../tags/tag897.xml"/><Relationship Id="rId14" Type="http://schemas.openxmlformats.org/officeDocument/2006/relationships/tags" Target="../tags/tag896.xml"/><Relationship Id="rId13" Type="http://schemas.openxmlformats.org/officeDocument/2006/relationships/tags" Target="../tags/tag895.xml"/><Relationship Id="rId12" Type="http://schemas.openxmlformats.org/officeDocument/2006/relationships/tags" Target="../tags/tag894.xml"/><Relationship Id="rId11" Type="http://schemas.openxmlformats.org/officeDocument/2006/relationships/tags" Target="../tags/tag893.xml"/><Relationship Id="rId10" Type="http://schemas.openxmlformats.org/officeDocument/2006/relationships/tags" Target="../tags/tag892.xml"/><Relationship Id="rId1" Type="http://schemas.openxmlformats.org/officeDocument/2006/relationships/tags" Target="../tags/tag883.xml"/></Relationships>
</file>

<file path=ppt/slides/_rels/slide1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04.xml"/><Relationship Id="rId5" Type="http://schemas.openxmlformats.org/officeDocument/2006/relationships/tags" Target="../tags/tag903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tags" Target="../tags/tag902.xml"/><Relationship Id="rId1" Type="http://schemas.openxmlformats.org/officeDocument/2006/relationships/tags" Target="../tags/tag901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08.xml"/><Relationship Id="rId6" Type="http://schemas.openxmlformats.org/officeDocument/2006/relationships/image" Target="../media/image96.png"/><Relationship Id="rId5" Type="http://schemas.openxmlformats.org/officeDocument/2006/relationships/tags" Target="../tags/tag907.xml"/><Relationship Id="rId4" Type="http://schemas.openxmlformats.org/officeDocument/2006/relationships/tags" Target="../tags/tag906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tags" Target="../tags/tag905.xml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13.xml"/><Relationship Id="rId4" Type="http://schemas.openxmlformats.org/officeDocument/2006/relationships/tags" Target="../tags/tag912.xml"/><Relationship Id="rId3" Type="http://schemas.openxmlformats.org/officeDocument/2006/relationships/tags" Target="../tags/tag911.xml"/><Relationship Id="rId2" Type="http://schemas.openxmlformats.org/officeDocument/2006/relationships/tags" Target="../tags/tag910.xml"/><Relationship Id="rId1" Type="http://schemas.openxmlformats.org/officeDocument/2006/relationships/tags" Target="../tags/tag909.xml"/></Relationships>
</file>

<file path=ppt/slides/_rels/slide1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tags" Target="../tags/tag919.xml"/><Relationship Id="rId7" Type="http://schemas.openxmlformats.org/officeDocument/2006/relationships/tags" Target="../tags/tag918.xml"/><Relationship Id="rId6" Type="http://schemas.openxmlformats.org/officeDocument/2006/relationships/image" Target="../media/image94.png"/><Relationship Id="rId5" Type="http://schemas.openxmlformats.org/officeDocument/2006/relationships/tags" Target="../tags/tag917.xml"/><Relationship Id="rId4" Type="http://schemas.openxmlformats.org/officeDocument/2006/relationships/image" Target="../media/image92.png"/><Relationship Id="rId3" Type="http://schemas.openxmlformats.org/officeDocument/2006/relationships/tags" Target="../tags/tag916.xml"/><Relationship Id="rId2" Type="http://schemas.openxmlformats.org/officeDocument/2006/relationships/tags" Target="../tags/tag91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20.xml"/><Relationship Id="rId1" Type="http://schemas.openxmlformats.org/officeDocument/2006/relationships/tags" Target="../tags/tag9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3.xml"/><Relationship Id="rId3" Type="http://schemas.openxmlformats.org/officeDocument/2006/relationships/tags" Target="../tags/tag922.xml"/><Relationship Id="rId2" Type="http://schemas.openxmlformats.org/officeDocument/2006/relationships/image" Target="../media/image97.png"/><Relationship Id="rId1" Type="http://schemas.openxmlformats.org/officeDocument/2006/relationships/tags" Target="../tags/tag921.xml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6.xml"/><Relationship Id="rId3" Type="http://schemas.openxmlformats.org/officeDocument/2006/relationships/image" Target="../media/image98.png"/><Relationship Id="rId2" Type="http://schemas.openxmlformats.org/officeDocument/2006/relationships/tags" Target="../tags/tag925.xml"/><Relationship Id="rId1" Type="http://schemas.openxmlformats.org/officeDocument/2006/relationships/tags" Target="../tags/tag924.xml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29.xml"/><Relationship Id="rId3" Type="http://schemas.openxmlformats.org/officeDocument/2006/relationships/tags" Target="../tags/tag928.xml"/><Relationship Id="rId2" Type="http://schemas.openxmlformats.org/officeDocument/2006/relationships/image" Target="../media/image2.png"/><Relationship Id="rId1" Type="http://schemas.openxmlformats.org/officeDocument/2006/relationships/tags" Target="../tags/tag927.xml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3.xml"/><Relationship Id="rId3" Type="http://schemas.openxmlformats.org/officeDocument/2006/relationships/tags" Target="../tags/tag932.xml"/><Relationship Id="rId2" Type="http://schemas.openxmlformats.org/officeDocument/2006/relationships/tags" Target="../tags/tag931.xml"/><Relationship Id="rId1" Type="http://schemas.openxmlformats.org/officeDocument/2006/relationships/tags" Target="../tags/tag930.xml"/></Relationships>
</file>

<file path=ppt/slides/_rels/slide174.xml.rels><?xml version="1.0" encoding="UTF-8" standalone="yes"?>
<Relationships xmlns="http://schemas.openxmlformats.org/package/2006/relationships"><Relationship Id="rId9" Type="http://schemas.openxmlformats.org/officeDocument/2006/relationships/tags" Target="../tags/tag942.xml"/><Relationship Id="rId8" Type="http://schemas.openxmlformats.org/officeDocument/2006/relationships/tags" Target="../tags/tag941.xml"/><Relationship Id="rId7" Type="http://schemas.openxmlformats.org/officeDocument/2006/relationships/tags" Target="../tags/tag940.xml"/><Relationship Id="rId6" Type="http://schemas.openxmlformats.org/officeDocument/2006/relationships/tags" Target="../tags/tag939.xml"/><Relationship Id="rId5" Type="http://schemas.openxmlformats.org/officeDocument/2006/relationships/tags" Target="../tags/tag938.xml"/><Relationship Id="rId4" Type="http://schemas.openxmlformats.org/officeDocument/2006/relationships/tags" Target="../tags/tag937.xml"/><Relationship Id="rId3" Type="http://schemas.openxmlformats.org/officeDocument/2006/relationships/tags" Target="../tags/tag936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954.xml"/><Relationship Id="rId20" Type="http://schemas.openxmlformats.org/officeDocument/2006/relationships/tags" Target="../tags/tag953.xml"/><Relationship Id="rId2" Type="http://schemas.openxmlformats.org/officeDocument/2006/relationships/tags" Target="../tags/tag935.xml"/><Relationship Id="rId19" Type="http://schemas.openxmlformats.org/officeDocument/2006/relationships/tags" Target="../tags/tag952.xml"/><Relationship Id="rId18" Type="http://schemas.openxmlformats.org/officeDocument/2006/relationships/tags" Target="../tags/tag951.xml"/><Relationship Id="rId17" Type="http://schemas.openxmlformats.org/officeDocument/2006/relationships/tags" Target="../tags/tag950.xml"/><Relationship Id="rId16" Type="http://schemas.openxmlformats.org/officeDocument/2006/relationships/tags" Target="../tags/tag949.xml"/><Relationship Id="rId15" Type="http://schemas.openxmlformats.org/officeDocument/2006/relationships/tags" Target="../tags/tag948.xml"/><Relationship Id="rId14" Type="http://schemas.openxmlformats.org/officeDocument/2006/relationships/tags" Target="../tags/tag947.xml"/><Relationship Id="rId13" Type="http://schemas.openxmlformats.org/officeDocument/2006/relationships/tags" Target="../tags/tag946.xml"/><Relationship Id="rId12" Type="http://schemas.openxmlformats.org/officeDocument/2006/relationships/tags" Target="../tags/tag945.xml"/><Relationship Id="rId11" Type="http://schemas.openxmlformats.org/officeDocument/2006/relationships/tags" Target="../tags/tag944.xml"/><Relationship Id="rId10" Type="http://schemas.openxmlformats.org/officeDocument/2006/relationships/tags" Target="../tags/tag943.xml"/><Relationship Id="rId1" Type="http://schemas.openxmlformats.org/officeDocument/2006/relationships/tags" Target="../tags/tag934.xml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tags" Target="../tags/tag956.xml"/><Relationship Id="rId1" Type="http://schemas.openxmlformats.org/officeDocument/2006/relationships/tags" Target="../tags/tag955.xml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8.xml"/><Relationship Id="rId2" Type="http://schemas.openxmlformats.org/officeDocument/2006/relationships/image" Target="../media/image101.png"/><Relationship Id="rId1" Type="http://schemas.openxmlformats.org/officeDocument/2006/relationships/tags" Target="../tags/tag957.xml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59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6.png"/><Relationship Id="rId2" Type="http://schemas.openxmlformats.org/officeDocument/2006/relationships/tags" Target="../tags/tag961.xml"/><Relationship Id="rId1" Type="http://schemas.openxmlformats.org/officeDocument/2006/relationships/tags" Target="../tags/tag960.xml"/></Relationships>
</file>

<file path=ppt/slides/_rels/slide1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image" Target="../media/image111.png"/><Relationship Id="rId7" Type="http://schemas.openxmlformats.org/officeDocument/2006/relationships/image" Target="../media/image110.png"/><Relationship Id="rId6" Type="http://schemas.openxmlformats.org/officeDocument/2006/relationships/tags" Target="../tags/tag964.xml"/><Relationship Id="rId5" Type="http://schemas.openxmlformats.org/officeDocument/2006/relationships/tags" Target="../tags/tag963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tags" Target="../tags/tag96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image" Target="../media/image8.png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6.xml"/><Relationship Id="rId1" Type="http://schemas.openxmlformats.org/officeDocument/2006/relationships/tags" Target="../tags/tag965.xml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9.xml"/><Relationship Id="rId3" Type="http://schemas.openxmlformats.org/officeDocument/2006/relationships/tags" Target="../tags/tag968.xml"/><Relationship Id="rId2" Type="http://schemas.openxmlformats.org/officeDocument/2006/relationships/image" Target="../media/image113.png"/><Relationship Id="rId1" Type="http://schemas.openxmlformats.org/officeDocument/2006/relationships/tags" Target="../tags/tag967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76.xml"/><Relationship Id="rId6" Type="http://schemas.openxmlformats.org/officeDocument/2006/relationships/tags" Target="../tags/tag975.xml"/><Relationship Id="rId5" Type="http://schemas.openxmlformats.org/officeDocument/2006/relationships/tags" Target="../tags/tag974.xml"/><Relationship Id="rId4" Type="http://schemas.openxmlformats.org/officeDocument/2006/relationships/tags" Target="../tags/tag973.xml"/><Relationship Id="rId3" Type="http://schemas.openxmlformats.org/officeDocument/2006/relationships/tags" Target="../tags/tag972.xml"/><Relationship Id="rId2" Type="http://schemas.openxmlformats.org/officeDocument/2006/relationships/tags" Target="../tags/tag971.xml"/><Relationship Id="rId1" Type="http://schemas.openxmlformats.org/officeDocument/2006/relationships/tags" Target="../tags/tag970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8.png"/><Relationship Id="rId6" Type="http://schemas.openxmlformats.org/officeDocument/2006/relationships/tags" Target="../tags/tag978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tags" Target="../tags/tag97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2" Type="http://schemas.openxmlformats.org/officeDocument/2006/relationships/slideLayout" Target="../slideLayouts/slideLayout26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1" Type="http://schemas.openxmlformats.org/officeDocument/2006/relationships/slideLayout" Target="../slideLayouts/slideLayout26.xml"/><Relationship Id="rId10" Type="http://schemas.openxmlformats.org/officeDocument/2006/relationships/tags" Target="../tags/tag126.xml"/><Relationship Id="rId1" Type="http://schemas.openxmlformats.org/officeDocument/2006/relationships/tags" Target="../tags/tag1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9.emf"/><Relationship Id="rId2" Type="http://schemas.openxmlformats.org/officeDocument/2006/relationships/oleObject" Target="../embeddings/oleObject4.bin"/><Relationship Id="rId1" Type="http://schemas.openxmlformats.org/officeDocument/2006/relationships/tags" Target="../tags/tag1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10.emf"/><Relationship Id="rId3" Type="http://schemas.openxmlformats.org/officeDocument/2006/relationships/oleObject" Target="../embeddings/oleObject5.bin"/><Relationship Id="rId2" Type="http://schemas.openxmlformats.org/officeDocument/2006/relationships/tags" Target="../tags/tag129.xml"/><Relationship Id="rId18" Type="http://schemas.openxmlformats.org/officeDocument/2006/relationships/notesSlide" Target="../notesSlides/notesSlide7.xml"/><Relationship Id="rId17" Type="http://schemas.openxmlformats.org/officeDocument/2006/relationships/vmlDrawing" Target="../drawings/vmlDrawing4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image" Target="../media/image11.emf"/><Relationship Id="rId12" Type="http://schemas.openxmlformats.org/officeDocument/2006/relationships/oleObject" Target="../embeddings/oleObject6.bin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tags" Target="../tags/tag128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image" Target="../media/image10.emf"/><Relationship Id="rId3" Type="http://schemas.openxmlformats.org/officeDocument/2006/relationships/oleObject" Target="../embeddings/oleObject7.bin"/><Relationship Id="rId2" Type="http://schemas.openxmlformats.org/officeDocument/2006/relationships/tags" Target="../tags/tag140.xml"/><Relationship Id="rId14" Type="http://schemas.openxmlformats.org/officeDocument/2006/relationships/notesSlide" Target="../notesSlides/notesSlide8.xml"/><Relationship Id="rId13" Type="http://schemas.openxmlformats.org/officeDocument/2006/relationships/vmlDrawing" Target="../drawings/vmlDrawing5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tags" Target="../tags/tag13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image" Target="../media/image12.emf"/><Relationship Id="rId3" Type="http://schemas.openxmlformats.org/officeDocument/2006/relationships/oleObject" Target="../embeddings/oleObject8.bin"/><Relationship Id="rId2" Type="http://schemas.openxmlformats.org/officeDocument/2006/relationships/tags" Target="../tags/tag149.xml"/><Relationship Id="rId12" Type="http://schemas.openxmlformats.org/officeDocument/2006/relationships/notesSlide" Target="../notesSlides/notesSlide9.xml"/><Relationship Id="rId11" Type="http://schemas.openxmlformats.org/officeDocument/2006/relationships/vmlDrawing" Target="../drawings/vmlDrawing6.v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6" Type="http://schemas.openxmlformats.org/officeDocument/2006/relationships/notesSlide" Target="../notesSlides/notesSlide10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9" Type="http://schemas.openxmlformats.org/officeDocument/2006/relationships/notesSlide" Target="../notesSlides/notesSlide13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216.xml"/><Relationship Id="rId26" Type="http://schemas.openxmlformats.org/officeDocument/2006/relationships/tags" Target="../tags/tag215.xml"/><Relationship Id="rId25" Type="http://schemas.openxmlformats.org/officeDocument/2006/relationships/tags" Target="../tags/tag214.xml"/><Relationship Id="rId24" Type="http://schemas.openxmlformats.org/officeDocument/2006/relationships/tags" Target="../tags/tag213.xml"/><Relationship Id="rId23" Type="http://schemas.openxmlformats.org/officeDocument/2006/relationships/tags" Target="../tags/tag212.xml"/><Relationship Id="rId22" Type="http://schemas.openxmlformats.org/officeDocument/2006/relationships/tags" Target="../tags/tag211.xml"/><Relationship Id="rId21" Type="http://schemas.openxmlformats.org/officeDocument/2006/relationships/tags" Target="../tags/tag210.xml"/><Relationship Id="rId20" Type="http://schemas.openxmlformats.org/officeDocument/2006/relationships/tags" Target="../tags/tag209.xml"/><Relationship Id="rId2" Type="http://schemas.openxmlformats.org/officeDocument/2006/relationships/tags" Target="../tags/tag191.xml"/><Relationship Id="rId19" Type="http://schemas.openxmlformats.org/officeDocument/2006/relationships/tags" Target="../tags/tag208.xml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tags" Target="../tags/tag205.xml"/><Relationship Id="rId15" Type="http://schemas.openxmlformats.org/officeDocument/2006/relationships/tags" Target="../tags/tag204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tags" Target="../tags/tag190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26.xml"/><Relationship Id="rId1" Type="http://schemas.openxmlformats.org/officeDocument/2006/relationships/tags" Target="../tags/tag217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image" Target="../media/image13.emf"/><Relationship Id="rId2" Type="http://schemas.openxmlformats.org/officeDocument/2006/relationships/oleObject" Target="../embeddings/oleObject9.bin"/><Relationship Id="rId13" Type="http://schemas.openxmlformats.org/officeDocument/2006/relationships/notesSlide" Target="../notesSlides/notesSlide15.xml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34.xml"/><Relationship Id="rId1" Type="http://schemas.openxmlformats.org/officeDocument/2006/relationships/tags" Target="../tags/tag227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1" Type="http://schemas.openxmlformats.org/officeDocument/2006/relationships/notesSlide" Target="../notesSlides/notesSlide17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241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69.xml"/><Relationship Id="rId10" Type="http://schemas.openxmlformats.org/officeDocument/2006/relationships/tags" Target="../tags/tag268.xml"/><Relationship Id="rId1" Type="http://schemas.openxmlformats.org/officeDocument/2006/relationships/tags" Target="../tags/tag259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image" Target="../media/image2.png"/><Relationship Id="rId1" Type="http://schemas.openxmlformats.org/officeDocument/2006/relationships/tags" Target="../tags/tag27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4.xml"/><Relationship Id="rId1" Type="http://schemas.openxmlformats.org/officeDocument/2006/relationships/tags" Target="../tags/tag273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tags" Target="../tags/tag275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5" Type="http://schemas.openxmlformats.org/officeDocument/2006/relationships/vmlDrawing" Target="../drawings/vmlDrawing8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.emf"/><Relationship Id="rId12" Type="http://schemas.openxmlformats.org/officeDocument/2006/relationships/oleObject" Target="../embeddings/oleObject10.bin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8.xml"/><Relationship Id="rId1" Type="http://schemas.openxmlformats.org/officeDocument/2006/relationships/tags" Target="../tags/tag297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300.xml"/><Relationship Id="rId19" Type="http://schemas.openxmlformats.org/officeDocument/2006/relationships/tags" Target="../tags/tag317.xml"/><Relationship Id="rId18" Type="http://schemas.openxmlformats.org/officeDocument/2006/relationships/tags" Target="../tags/tag316.xml"/><Relationship Id="rId17" Type="http://schemas.openxmlformats.org/officeDocument/2006/relationships/tags" Target="../tags/tag315.xml"/><Relationship Id="rId16" Type="http://schemas.openxmlformats.org/officeDocument/2006/relationships/tags" Target="../tags/tag314.xml"/><Relationship Id="rId15" Type="http://schemas.openxmlformats.org/officeDocument/2006/relationships/tags" Target="../tags/tag313.xml"/><Relationship Id="rId14" Type="http://schemas.openxmlformats.org/officeDocument/2006/relationships/tags" Target="../tags/tag312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tags" Target="../tags/tag29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9.xml"/><Relationship Id="rId1" Type="http://schemas.openxmlformats.org/officeDocument/2006/relationships/tags" Target="../tags/tag318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1.xml"/><Relationship Id="rId1" Type="http://schemas.openxmlformats.org/officeDocument/2006/relationships/tags" Target="../tags/tag3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2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370.xml"/><Relationship Id="rId8" Type="http://schemas.openxmlformats.org/officeDocument/2006/relationships/tags" Target="../tags/tag369.xml"/><Relationship Id="rId7" Type="http://schemas.openxmlformats.org/officeDocument/2006/relationships/tags" Target="../tags/tag368.xml"/><Relationship Id="rId6" Type="http://schemas.openxmlformats.org/officeDocument/2006/relationships/tags" Target="../tags/tag367.xml"/><Relationship Id="rId5" Type="http://schemas.openxmlformats.org/officeDocument/2006/relationships/tags" Target="../tags/tag366.xml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374.xml"/><Relationship Id="rId12" Type="http://schemas.openxmlformats.org/officeDocument/2006/relationships/tags" Target="../tags/tag373.xml"/><Relationship Id="rId11" Type="http://schemas.openxmlformats.org/officeDocument/2006/relationships/tags" Target="../tags/tag372.xml"/><Relationship Id="rId10" Type="http://schemas.openxmlformats.org/officeDocument/2006/relationships/tags" Target="../tags/tag371.xml"/><Relationship Id="rId1" Type="http://schemas.openxmlformats.org/officeDocument/2006/relationships/tags" Target="../tags/tag3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7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tags" Target="../tags/tag379.xml"/><Relationship Id="rId1" Type="http://schemas.openxmlformats.org/officeDocument/2006/relationships/tags" Target="../tags/tag378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" Type="http://schemas.openxmlformats.org/officeDocument/2006/relationships/image" Target="../media/image18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tags" Target="../tags/tag391.xml"/><Relationship Id="rId12" Type="http://schemas.openxmlformats.org/officeDocument/2006/relationships/tags" Target="../tags/tag390.xml"/><Relationship Id="rId11" Type="http://schemas.openxmlformats.org/officeDocument/2006/relationships/tags" Target="../tags/tag389.xml"/><Relationship Id="rId10" Type="http://schemas.openxmlformats.org/officeDocument/2006/relationships/tags" Target="../tags/tag388.xml"/><Relationship Id="rId1" Type="http://schemas.openxmlformats.org/officeDocument/2006/relationships/tags" Target="../tags/tag38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03.xml"/><Relationship Id="rId7" Type="http://schemas.openxmlformats.org/officeDocument/2006/relationships/tags" Target="../tags/tag402.xml"/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4" Type="http://schemas.openxmlformats.org/officeDocument/2006/relationships/tags" Target="../tags/tag399.xml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tags" Target="../tags/tag396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411.xml"/><Relationship Id="rId8" Type="http://schemas.openxmlformats.org/officeDocument/2006/relationships/tags" Target="../tags/tag410.xml"/><Relationship Id="rId7" Type="http://schemas.openxmlformats.org/officeDocument/2006/relationships/tags" Target="../tags/tag409.xml"/><Relationship Id="rId6" Type="http://schemas.openxmlformats.org/officeDocument/2006/relationships/tags" Target="../tags/tag408.xml"/><Relationship Id="rId5" Type="http://schemas.openxmlformats.org/officeDocument/2006/relationships/tags" Target="../tags/tag407.xml"/><Relationship Id="rId4" Type="http://schemas.openxmlformats.org/officeDocument/2006/relationships/image" Target="../media/image18.png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418.xml"/><Relationship Id="rId15" Type="http://schemas.openxmlformats.org/officeDocument/2006/relationships/tags" Target="../tags/tag417.xml"/><Relationship Id="rId14" Type="http://schemas.openxmlformats.org/officeDocument/2006/relationships/tags" Target="../tags/tag416.xml"/><Relationship Id="rId13" Type="http://schemas.openxmlformats.org/officeDocument/2006/relationships/tags" Target="../tags/tag415.xml"/><Relationship Id="rId12" Type="http://schemas.openxmlformats.org/officeDocument/2006/relationships/tags" Target="../tags/tag414.xml"/><Relationship Id="rId11" Type="http://schemas.openxmlformats.org/officeDocument/2006/relationships/tags" Target="../tags/tag413.xml"/><Relationship Id="rId10" Type="http://schemas.openxmlformats.org/officeDocument/2006/relationships/tags" Target="../tags/tag412.xml"/><Relationship Id="rId1" Type="http://schemas.openxmlformats.org/officeDocument/2006/relationships/tags" Target="../tags/tag40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0.xml"/><Relationship Id="rId1" Type="http://schemas.openxmlformats.org/officeDocument/2006/relationships/tags" Target="../tags/tag4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2.xml"/><Relationship Id="rId1" Type="http://schemas.openxmlformats.org/officeDocument/2006/relationships/tags" Target="../tags/tag42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3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30.xml"/><Relationship Id="rId2" Type="http://schemas.openxmlformats.org/officeDocument/2006/relationships/image" Target="../media/image20.png"/><Relationship Id="rId1" Type="http://schemas.openxmlformats.org/officeDocument/2006/relationships/tags" Target="../tags/tag4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2.xml"/><Relationship Id="rId1" Type="http://schemas.openxmlformats.org/officeDocument/2006/relationships/tags" Target="../tags/tag43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5.xml"/><Relationship Id="rId1" Type="http://schemas.openxmlformats.org/officeDocument/2006/relationships/tags" Target="../tags/tag4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8.xml"/><Relationship Id="rId1" Type="http://schemas.openxmlformats.org/officeDocument/2006/relationships/tags" Target="../tags/tag43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0.xml"/><Relationship Id="rId1" Type="http://schemas.openxmlformats.org/officeDocument/2006/relationships/tags" Target="../tags/tag43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2.xml"/><Relationship Id="rId1" Type="http://schemas.openxmlformats.org/officeDocument/2006/relationships/tags" Target="../tags/tag44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4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451.xml"/><Relationship Id="rId7" Type="http://schemas.openxmlformats.org/officeDocument/2006/relationships/image" Target="../media/image21.png"/><Relationship Id="rId6" Type="http://schemas.openxmlformats.org/officeDocument/2006/relationships/tags" Target="../tags/tag450.xml"/><Relationship Id="rId5" Type="http://schemas.openxmlformats.org/officeDocument/2006/relationships/tags" Target="../tags/tag449.xml"/><Relationship Id="rId4" Type="http://schemas.openxmlformats.org/officeDocument/2006/relationships/tags" Target="../tags/tag448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45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image" Target="../media/image23.png"/><Relationship Id="rId5" Type="http://schemas.openxmlformats.org/officeDocument/2006/relationships/tags" Target="../tags/tag455.xml"/><Relationship Id="rId4" Type="http://schemas.openxmlformats.org/officeDocument/2006/relationships/tags" Target="../tags/tag454.xml"/><Relationship Id="rId3" Type="http://schemas.openxmlformats.org/officeDocument/2006/relationships/image" Target="../media/image22.png"/><Relationship Id="rId2" Type="http://schemas.openxmlformats.org/officeDocument/2006/relationships/tags" Target="../tags/tag453.xml"/><Relationship Id="rId1" Type="http://schemas.openxmlformats.org/officeDocument/2006/relationships/tags" Target="../tags/tag45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9.xml"/><Relationship Id="rId1" Type="http://schemas.openxmlformats.org/officeDocument/2006/relationships/tags" Target="../tags/tag45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1.xml"/><Relationship Id="rId1" Type="http://schemas.openxmlformats.org/officeDocument/2006/relationships/tags" Target="../tags/tag46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2.xml"/></Relationships>
</file>

<file path=ppt/slides/_rels/slide9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" Type="http://schemas.openxmlformats.org/officeDocument/2006/relationships/tags" Target="../tags/tag463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tags" Target="../tags/tag469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472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483.xml"/><Relationship Id="rId8" Type="http://schemas.openxmlformats.org/officeDocument/2006/relationships/tags" Target="../tags/tag482.xml"/><Relationship Id="rId7" Type="http://schemas.openxmlformats.org/officeDocument/2006/relationships/tags" Target="../tags/tag481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485.xml"/><Relationship Id="rId10" Type="http://schemas.openxmlformats.org/officeDocument/2006/relationships/tags" Target="../tags/tag484.xml"/><Relationship Id="rId1" Type="http://schemas.openxmlformats.org/officeDocument/2006/relationships/tags" Target="../tags/tag475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492.xml"/><Relationship Id="rId8" Type="http://schemas.openxmlformats.org/officeDocument/2006/relationships/tags" Target="../tags/tag491.xml"/><Relationship Id="rId7" Type="http://schemas.openxmlformats.org/officeDocument/2006/relationships/image" Target="../media/image28.png"/><Relationship Id="rId6" Type="http://schemas.openxmlformats.org/officeDocument/2006/relationships/tags" Target="../tags/tag490.xml"/><Relationship Id="rId5" Type="http://schemas.openxmlformats.org/officeDocument/2006/relationships/tags" Target="../tags/tag489.xml"/><Relationship Id="rId4" Type="http://schemas.openxmlformats.org/officeDocument/2006/relationships/image" Target="../media/image27.png"/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93.xml"/><Relationship Id="rId1" Type="http://schemas.openxmlformats.org/officeDocument/2006/relationships/tags" Target="../tags/tag486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499.xml"/><Relationship Id="rId8" Type="http://schemas.openxmlformats.org/officeDocument/2006/relationships/image" Target="../media/image31.png"/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image" Target="../media/image30.png"/><Relationship Id="rId4" Type="http://schemas.openxmlformats.org/officeDocument/2006/relationships/tags" Target="../tags/tag496.xml"/><Relationship Id="rId3" Type="http://schemas.openxmlformats.org/officeDocument/2006/relationships/image" Target="../media/image29.png"/><Relationship Id="rId2" Type="http://schemas.openxmlformats.org/officeDocument/2006/relationships/tags" Target="../tags/tag49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501.xml"/><Relationship Id="rId11" Type="http://schemas.openxmlformats.org/officeDocument/2006/relationships/tags" Target="../tags/tag500.xml"/><Relationship Id="rId10" Type="http://schemas.openxmlformats.org/officeDocument/2006/relationships/image" Target="../media/image32.png"/><Relationship Id="rId1" Type="http://schemas.openxmlformats.org/officeDocument/2006/relationships/tags" Target="../tags/tag49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3.xml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06.xml"/><Relationship Id="rId3" Type="http://schemas.openxmlformats.org/officeDocument/2006/relationships/tags" Target="../tags/tag505.xml"/><Relationship Id="rId2" Type="http://schemas.openxmlformats.org/officeDocument/2006/relationships/image" Target="../media/image2.png"/><Relationship Id="rId1" Type="http://schemas.openxmlformats.org/officeDocument/2006/relationships/tags" Target="../tags/tag5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61820" y="4724400"/>
            <a:ext cx="8312785" cy="1028700"/>
          </a:xfrm>
        </p:spPr>
        <p:txBody>
          <a:bodyPr/>
          <a:lstStyle/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浙江工业大学计算机学院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雷艳静</a:t>
            </a: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135 8838 0260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676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FD9EA6-BD0A-45B8-A1F3-BE04E1BCD14D}" type="slidenum">
              <a:rPr lang="en-US" altLang="zh-CN" sz="2135"/>
            </a:fld>
            <a:endParaRPr lang="en-US" altLang="zh-CN" sz="2135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14400"/>
            <a:ext cx="5683885" cy="1227455"/>
          </a:xfrm>
          <a:prstGeom prst="rect">
            <a:avLst/>
          </a:prstGeom>
        </p:spPr>
      </p:pic>
      <p:sp>
        <p:nvSpPr>
          <p:cNvPr id="5" name="Rectangle 2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0" y="2567940"/>
            <a:ext cx="12192000" cy="173101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174362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>
          <a:xfrm>
            <a:off x="685800" y="2946400"/>
            <a:ext cx="10407650" cy="907415"/>
          </a:xfrm>
        </p:spPr>
        <p:txBody>
          <a:bodyPr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sz="800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汇编语言与微机接口</a:t>
            </a:r>
            <a:endParaRPr lang="zh-CN" altLang="en-US" sz="80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FD9EA6-BD0A-45B8-A1F3-BE04E1BCD14D}" type="slidenum">
              <a:rPr lang="en-US" altLang="zh-CN" sz="2135"/>
            </a:fld>
            <a:endParaRPr lang="en-US" altLang="zh-CN" sz="2135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14400"/>
            <a:ext cx="5683885" cy="1227455"/>
          </a:xfrm>
          <a:prstGeom prst="rect">
            <a:avLst/>
          </a:prstGeom>
        </p:spPr>
      </p:pic>
      <p:sp>
        <p:nvSpPr>
          <p:cNvPr id="4" name="Rectangle 2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0" y="2567940"/>
            <a:ext cx="12192000" cy="173101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174362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>
          <a:xfrm>
            <a:off x="0" y="2590800"/>
            <a:ext cx="12192000" cy="1708150"/>
          </a:xfrm>
        </p:spPr>
        <p:txBody>
          <a:bodyPr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章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基础知识与理论</a:t>
            </a:r>
            <a:endParaRPr lang="zh-CN" altLang="en-US" sz="5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1861820" y="4554220"/>
            <a:ext cx="8312785" cy="1808480"/>
          </a:xfrm>
        </p:spPr>
        <p:txBody>
          <a:bodyPr/>
          <a:lstStyle/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雷艳静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Tel: 135 8838 0260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Email: leiyj@zjut.edu.cn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2673350" y="2234565"/>
            <a:ext cx="7416800" cy="106172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6" name="Group 233"/>
          <p:cNvGrpSpPr/>
          <p:nvPr/>
        </p:nvGrpSpPr>
        <p:grpSpPr bwMode="auto">
          <a:xfrm>
            <a:off x="3003551" y="447675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71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汇编语言伪指令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72" name="Text Box 237"/>
            <p:cNvSpPr txBox="1">
              <a:spLocks noChangeArrowheads="1"/>
            </p:cNvSpPr>
            <p:nvPr/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1747" name="Group 238"/>
          <p:cNvGrpSpPr/>
          <p:nvPr/>
        </p:nvGrpSpPr>
        <p:grpSpPr bwMode="auto">
          <a:xfrm>
            <a:off x="3003551" y="2438400"/>
            <a:ext cx="6756400" cy="740833"/>
            <a:chOff x="1248" y="2640"/>
            <a:chExt cx="3192" cy="350"/>
          </a:xfrm>
        </p:grpSpPr>
        <p:sp>
          <p:nvSpPr>
            <p:cNvPr id="31765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6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67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664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汇编语言程序格式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68" name="Text Box 242"/>
            <p:cNvSpPr txBox="1">
              <a:spLocks noChangeArrowheads="1"/>
            </p:cNvSpPr>
            <p:nvPr/>
          </p:nvSpPr>
          <p:spPr bwMode="gray">
            <a:xfrm>
              <a:off x="1347" y="265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2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1748" name="Group 243"/>
          <p:cNvGrpSpPr/>
          <p:nvPr/>
        </p:nvGrpSpPr>
        <p:grpSpPr bwMode="auto">
          <a:xfrm>
            <a:off x="3003551" y="3456517"/>
            <a:ext cx="6779682" cy="740833"/>
            <a:chOff x="1248" y="3230"/>
            <a:chExt cx="3203" cy="350"/>
          </a:xfrm>
        </p:grpSpPr>
        <p:sp>
          <p:nvSpPr>
            <p:cNvPr id="31761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2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63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675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汇编语言操作数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64" name="Text Box 247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3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995"/>
            <a:ext cx="12217400" cy="74676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汇编语言程序格式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Line 234"/>
          <p:cNvSpPr>
            <a:spLocks noChangeShapeType="1"/>
          </p:cNvSpPr>
          <p:nvPr>
            <p:custDataLst>
              <p:tags r:id="rId2"/>
            </p:custDataLst>
          </p:nvPr>
        </p:nvSpPr>
        <p:spPr bwMode="gray">
          <a:xfrm>
            <a:off x="3443605" y="6237605"/>
            <a:ext cx="6240145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tailEnd type="oval" w="med" len="med"/>
          </a:ln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5" name="Text Box 23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4154805" y="5539105"/>
            <a:ext cx="532765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rPr>
              <a:t>汇编语言的符号及其操作符</a:t>
            </a:r>
            <a:endParaRPr kumimoji="0" lang="zh-CN" altLang="en-US" sz="3200">
              <a:latin typeface="微软雅黑" panose="020B0503020204020204" charset="-122"/>
              <a:ea typeface="微软雅黑" panose="020B0503020204020204" charset="-122"/>
              <a:cs typeface="华文新魏" panose="02010800040101010101" pitchFamily="2" charset="-122"/>
              <a:sym typeface="+mn-ea"/>
            </a:endParaRPr>
          </a:p>
        </p:txBody>
      </p:sp>
      <p:sp>
        <p:nvSpPr>
          <p:cNvPr id="6" name="Text Box 23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157855" y="5450205"/>
            <a:ext cx="408305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0" lang="en-US" altLang="zh-CN" sz="3200" b="1">
                <a:solidFill>
                  <a:srgbClr val="FFFFFF"/>
                </a:solidFill>
              </a:rPr>
              <a:t>4</a:t>
            </a:r>
            <a:endParaRPr kumimoji="0" lang="en-US" altLang="zh-CN" sz="3200" b="1">
              <a:solidFill>
                <a:srgbClr val="FFFFFF"/>
              </a:solidFill>
            </a:endParaRPr>
          </a:p>
        </p:txBody>
      </p:sp>
      <p:sp>
        <p:nvSpPr>
          <p:cNvPr id="20494" name="Rectangle 250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3419336">
            <a:off x="3038612" y="5455461"/>
            <a:ext cx="640800" cy="694800"/>
          </a:xfrm>
          <a:prstGeom prst="rect">
            <a:avLst/>
          </a:prstGeom>
          <a:gradFill rotWithShape="1">
            <a:gsLst>
              <a:gs pos="0">
                <a:srgbClr val="990099"/>
              </a:gs>
              <a:gs pos="100000">
                <a:srgbClr val="470047"/>
              </a:gs>
            </a:gsLst>
            <a:lin ang="5400000" scaled="1"/>
          </a:gradFill>
          <a:ln w="9525">
            <a:miter lim="800000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0099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0496" name="Text Box 25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183890" y="5558790"/>
            <a:ext cx="40894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3200" b="1">
                <a:solidFill>
                  <a:srgbClr val="FFFFFF"/>
                </a:solidFill>
              </a:rPr>
              <a:t>5</a:t>
            </a:r>
            <a:endParaRPr lang="en-US" altLang="zh-CN" sz="3200" b="1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03551" y="1418167"/>
            <a:ext cx="6646333" cy="740833"/>
            <a:chOff x="4730" y="2233"/>
            <a:chExt cx="10467" cy="1167"/>
          </a:xfrm>
        </p:grpSpPr>
        <p:grpSp>
          <p:nvGrpSpPr>
            <p:cNvPr id="4" name="Group 248"/>
            <p:cNvGrpSpPr/>
            <p:nvPr/>
          </p:nvGrpSpPr>
          <p:grpSpPr bwMode="auto">
            <a:xfrm>
              <a:off x="4730" y="2233"/>
              <a:ext cx="10467" cy="1167"/>
              <a:chOff x="1248" y="3230"/>
              <a:chExt cx="3140" cy="350"/>
            </a:xfrm>
          </p:grpSpPr>
          <p:sp>
            <p:nvSpPr>
              <p:cNvPr id="7" name="Line 249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gray">
              <a:xfrm>
                <a:off x="1440" y="3580"/>
                <a:ext cx="294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tailEnd type="oval" w="med" len="med"/>
              </a:ln>
            </p:spPr>
            <p:txBody>
              <a:bodyPr wrap="none" anchor="ctr"/>
              <a:lstStyle/>
              <a:p>
                <a:endParaRPr lang="zh-CN" altLang="en-US" sz="3200"/>
              </a:p>
            </p:txBody>
          </p:sp>
          <p:sp>
            <p:nvSpPr>
              <p:cNvPr id="8" name="Rectangle 250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gray">
              <a:xfrm rot="3419336">
                <a:off x="1261" y="3217"/>
                <a:ext cx="302" cy="328"/>
              </a:xfrm>
              <a:prstGeom prst="rect">
                <a:avLst/>
              </a:prstGeom>
              <a:gradFill rotWithShape="1">
                <a:gsLst>
                  <a:gs pos="0">
                    <a:srgbClr val="FF0066"/>
                  </a:gs>
                  <a:gs pos="100000">
                    <a:srgbClr val="470047"/>
                  </a:gs>
                </a:gsLst>
                <a:lin ang="5400000" scaled="1"/>
              </a:gradFill>
              <a:ln w="9525">
                <a:miter lim="800000"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0066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kumimoji="0" lang="zh-CN" altLang="en-US"/>
              </a:p>
            </p:txBody>
          </p:sp>
          <p:sp>
            <p:nvSpPr>
              <p:cNvPr id="9" name="Text Box 251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gray">
              <a:xfrm>
                <a:off x="1776" y="3244"/>
                <a:ext cx="2208" cy="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kumimoji="0" lang="zh-CN" altLang="en-US" sz="320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0" name="Text Box 252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gray">
              <a:xfrm>
                <a:off x="1347" y="3244"/>
                <a:ext cx="193" cy="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kumimoji="0" lang="en-US" altLang="zh-CN" sz="3200" b="1">
                    <a:solidFill>
                      <a:srgbClr val="FFFFFF"/>
                    </a:solidFill>
                  </a:rPr>
                  <a:t>1</a:t>
                </a:r>
                <a:endParaRPr kumimoji="0" lang="en-US" altLang="zh-CN" sz="3200"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Text Box 251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gray">
            <a:xfrm>
              <a:off x="6600" y="2259"/>
              <a:ext cx="5225" cy="92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99FF"/>
                  </a:solidFill>
                </a14:hiddenFill>
              </a:ext>
            </a:extLst>
          </p:spPr>
          <p:txBody>
            <a:bodyPr wrap="square" rIns="36000">
              <a:no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汇编程序概述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汇编语言程序结构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08635" y="1143000"/>
            <a:ext cx="11160125" cy="3572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汇编源程序由段组成。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一个汇编程序可以包含若干个数据段，代码段，堆栈段或附加段。段与段之间的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顺序可随意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排列。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独立运行的程序必须包含一个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代码段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，并要指示程序执行的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起始位置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，且一个程序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只有一个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起始位置。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所有的硬指令必须位于某一个代码段内，伪指令可以根据需要位于任一段内。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程序通常需要一个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堆栈段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98345" y="4876800"/>
            <a:ext cx="8400415" cy="1503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342900" lvl="0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由段组成，段间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顺序任意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。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342900" lvl="0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一般至少有一个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代码段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，有且仅有一个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起始位置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。通常有一个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堆栈段。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342900" lvl="0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硬指令必须在代码段内，伪指令可任意。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汇编语言程序结构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1273810"/>
            <a:ext cx="11196000" cy="4950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圆角矩形 30"/>
          <p:cNvSpPr/>
          <p:nvPr/>
        </p:nvSpPr>
        <p:spPr>
          <a:xfrm>
            <a:off x="469265" y="1386205"/>
            <a:ext cx="2857500" cy="86400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标注 2"/>
          <p:cNvSpPr/>
          <p:nvPr/>
        </p:nvSpPr>
        <p:spPr>
          <a:xfrm>
            <a:off x="3429000" y="1447800"/>
            <a:ext cx="1339850" cy="612775"/>
          </a:xfrm>
          <a:prstGeom prst="wedgeRoundRectCallout">
            <a:avLst>
              <a:gd name="adj1" fmla="val -73905"/>
              <a:gd name="adj2" fmla="val -4196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0"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堆栈段</a:t>
            </a:r>
            <a:endParaRPr kumimoji="0" 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469265" y="2250440"/>
            <a:ext cx="4845050" cy="82800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>
            <p:custDataLst>
              <p:tags r:id="rId4"/>
            </p:custDataLst>
          </p:nvPr>
        </p:nvSpPr>
        <p:spPr>
          <a:xfrm>
            <a:off x="3810000" y="2362200"/>
            <a:ext cx="1229995" cy="612775"/>
          </a:xfrm>
          <a:prstGeom prst="wedgeRoundRectCallout">
            <a:avLst>
              <a:gd name="adj1" fmla="val -73021"/>
              <a:gd name="adj2" fmla="val -5336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0"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数据段</a:t>
            </a:r>
            <a:endParaRPr kumimoji="0" 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469265" y="3079750"/>
            <a:ext cx="4845050" cy="3060000"/>
          </a:xfrm>
          <a:prstGeom prst="roundRect">
            <a:avLst>
              <a:gd name="adj" fmla="val 3301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标注 11"/>
          <p:cNvSpPr/>
          <p:nvPr>
            <p:custDataLst>
              <p:tags r:id="rId6"/>
            </p:custDataLst>
          </p:nvPr>
        </p:nvSpPr>
        <p:spPr>
          <a:xfrm>
            <a:off x="3886200" y="4800600"/>
            <a:ext cx="1231900" cy="612775"/>
          </a:xfrm>
          <a:prstGeom prst="wedgeRoundRectCallout">
            <a:avLst>
              <a:gd name="adj1" fmla="val -73021"/>
              <a:gd name="adj2" fmla="val -5336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0"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代码段</a:t>
            </a:r>
            <a:endParaRPr kumimoji="0" 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7"/>
            </p:custDataLst>
          </p:nvPr>
        </p:nvSpPr>
        <p:spPr>
          <a:xfrm>
            <a:off x="5399405" y="1353185"/>
            <a:ext cx="6170295" cy="4786630"/>
          </a:xfrm>
          <a:prstGeom prst="roundRect">
            <a:avLst>
              <a:gd name="adj" fmla="val 4444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>
            <p:custDataLst>
              <p:tags r:id="rId8"/>
            </p:custDataLst>
          </p:nvPr>
        </p:nvSpPr>
        <p:spPr>
          <a:xfrm>
            <a:off x="8787130" y="3505200"/>
            <a:ext cx="2660650" cy="961390"/>
          </a:xfrm>
          <a:prstGeom prst="wedgeRoundRectCallout">
            <a:avLst>
              <a:gd name="adj1" fmla="val -67661"/>
              <a:gd name="adj2" fmla="val 19154"/>
              <a:gd name="adj3" fmla="val 16667"/>
            </a:avLst>
          </a:prstGeom>
          <a:solidFill>
            <a:srgbClr val="87D6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注释：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; 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开始到本行结束的部分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圆角矩形标注 5"/>
          <p:cNvSpPr/>
          <p:nvPr>
            <p:custDataLst>
              <p:tags r:id="rId9"/>
            </p:custDataLst>
          </p:nvPr>
        </p:nvSpPr>
        <p:spPr>
          <a:xfrm>
            <a:off x="2514600" y="5486400"/>
            <a:ext cx="2159000" cy="612775"/>
          </a:xfrm>
          <a:prstGeom prst="wedgeRoundRectCallout">
            <a:avLst>
              <a:gd name="adj1" fmla="val -38794"/>
              <a:gd name="adj2" fmla="val -88756"/>
              <a:gd name="adj3" fmla="val 16667"/>
            </a:avLst>
          </a:prstGeom>
          <a:solidFill>
            <a:srgbClr val="87D6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0"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大小写不敏感</a:t>
            </a:r>
            <a:endParaRPr kumimoji="0" 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4597400" y="72390"/>
            <a:ext cx="7118350" cy="1144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342900" lvl="0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由段组成。段间</a:t>
            </a:r>
            <a:r>
              <a:rPr kumimoji="0" lang="zh-CN" altLang="en-US" sz="1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顺序任意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。</a:t>
            </a:r>
            <a:endParaRPr kumimoji="0"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342900" lvl="0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一般有</a:t>
            </a:r>
            <a:r>
              <a:rPr kumimoji="0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1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个</a:t>
            </a:r>
            <a:r>
              <a:rPr kumimoji="0" lang="zh-CN" altLang="en-US" sz="1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代码段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，有且仅有</a:t>
            </a:r>
            <a:r>
              <a:rPr kumimoji="0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1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个</a:t>
            </a:r>
            <a:r>
              <a:rPr kumimoji="0" lang="zh-CN" altLang="en-US" sz="1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起始位置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。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通常有</a:t>
            </a:r>
            <a:r>
              <a:rPr kumimoji="0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1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个</a:t>
            </a:r>
            <a:r>
              <a:rPr kumimoji="0" lang="zh-CN" altLang="en-US" sz="1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堆栈段。</a:t>
            </a:r>
            <a:endParaRPr kumimoji="0"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342900" lvl="0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硬指令必须在代码段内，伪指令可任意。</a:t>
            </a:r>
            <a:endParaRPr kumimoji="0"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2" bldLvl="0" animBg="1"/>
      <p:bldP spid="3" grpId="1" bldLvl="0" animBg="1"/>
      <p:bldP spid="4" grpId="2" bldLvl="0" animBg="1"/>
      <p:bldP spid="7" grpId="1" bldLvl="0" animBg="1"/>
      <p:bldP spid="9" grpId="2" bldLvl="0" animBg="1"/>
      <p:bldP spid="12" grpId="1" bldLvl="0" animBg="1"/>
      <p:bldP spid="2" grpId="0" bldLvl="0" animBg="1"/>
      <p:bldP spid="5" grpId="0" bldLvl="0" animBg="1"/>
      <p:bldP spid="6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74395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汇编语言程序结构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8635" y="1385570"/>
            <a:ext cx="11160125" cy="4547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圆角矩形 2"/>
          <p:cNvSpPr/>
          <p:nvPr/>
        </p:nvSpPr>
        <p:spPr>
          <a:xfrm>
            <a:off x="509270" y="3532505"/>
            <a:ext cx="4069080" cy="1800225"/>
          </a:xfrm>
          <a:prstGeom prst="roundRect">
            <a:avLst>
              <a:gd name="adj" fmla="val 699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标注 17"/>
          <p:cNvSpPr/>
          <p:nvPr/>
        </p:nvSpPr>
        <p:spPr>
          <a:xfrm>
            <a:off x="3733800" y="4394200"/>
            <a:ext cx="6663690" cy="1539240"/>
          </a:xfrm>
          <a:prstGeom prst="wedgeRoundRectCallout">
            <a:avLst>
              <a:gd name="adj1" fmla="val -42656"/>
              <a:gd name="adj2" fmla="val -84414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硬指令语句：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指能产生目标代码，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可以执行，能完成特定功能的语句。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标号：硬指令。标号表示该指令的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逻辑地址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509270" y="1478280"/>
            <a:ext cx="4909820" cy="2054225"/>
          </a:xfrm>
          <a:prstGeom prst="roundRect">
            <a:avLst>
              <a:gd name="adj" fmla="val 699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>
            <p:custDataLst>
              <p:tags r:id="rId4"/>
            </p:custDataLst>
          </p:nvPr>
        </p:nvSpPr>
        <p:spPr>
          <a:xfrm>
            <a:off x="5486400" y="1371600"/>
            <a:ext cx="6083935" cy="2202180"/>
          </a:xfrm>
          <a:prstGeom prst="wedgeRoundRectCallout">
            <a:avLst>
              <a:gd name="adj1" fmla="val -60416"/>
              <a:gd name="adj2" fmla="val -98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伪指令语句（又称伪操作，指示性语句，说明性语句）：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不产生目标代码，仅在汇编过程中告诉汇编程序该如何汇编。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45465" lvl="1" indent="-316230">
              <a:lnSpc>
                <a:spcPct val="125000"/>
              </a:lnSpc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不是机器指令，程序运行时不执行。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45465" lvl="1" indent="-316230">
              <a:lnSpc>
                <a:spcPct val="125000"/>
              </a:lnSpc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汇编时由汇编程序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MASM.exe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 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处理。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5"/>
            </p:custDataLst>
          </p:nvPr>
        </p:nvSpPr>
        <p:spPr>
          <a:xfrm>
            <a:off x="500380" y="5329555"/>
            <a:ext cx="1545590" cy="511175"/>
          </a:xfrm>
          <a:prstGeom prst="roundRect">
            <a:avLst>
              <a:gd name="adj" fmla="val 699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4597400" y="72390"/>
            <a:ext cx="7118350" cy="1144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342900" lvl="0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由段组成。段间</a:t>
            </a:r>
            <a:r>
              <a:rPr kumimoji="0" lang="zh-CN" altLang="en-US" sz="1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顺序任意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。</a:t>
            </a:r>
            <a:endParaRPr kumimoji="0"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342900" lvl="0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一般有</a:t>
            </a:r>
            <a:r>
              <a:rPr kumimoji="0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1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个</a:t>
            </a:r>
            <a:r>
              <a:rPr kumimoji="0" lang="zh-CN" altLang="en-US" sz="1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代码段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，有且仅有</a:t>
            </a:r>
            <a:r>
              <a:rPr kumimoji="0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1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个</a:t>
            </a:r>
            <a:r>
              <a:rPr kumimoji="0" lang="zh-CN" altLang="en-US" sz="1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起始位置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。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通常有</a:t>
            </a:r>
            <a:r>
              <a:rPr kumimoji="0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1</a:t>
            </a: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个</a:t>
            </a:r>
            <a:r>
              <a:rPr kumimoji="0" lang="zh-CN" altLang="en-US" sz="1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堆栈段。</a:t>
            </a:r>
            <a:endParaRPr kumimoji="0"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342900" lvl="0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硬指令必须在代码段内，伪指令可任意。</a:t>
            </a:r>
            <a:endParaRPr kumimoji="0"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ldLvl="0" animBg="1"/>
      <p:bldP spid="18" grpId="0" bldLvl="0" animBg="1"/>
      <p:bldP spid="4" grpId="1" bldLvl="0" animBg="1"/>
      <p:bldP spid="7" grpId="0" bldLvl="0" animBg="1"/>
      <p:bldP spid="2" grpId="1" bldLvl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1148270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汇编语言程序格式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400" y="1752600"/>
            <a:ext cx="11135360" cy="4638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圆角矩形 1"/>
          <p:cNvSpPr/>
          <p:nvPr/>
        </p:nvSpPr>
        <p:spPr>
          <a:xfrm>
            <a:off x="1349375" y="1905000"/>
            <a:ext cx="1141730" cy="25019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71600" y="2387600"/>
            <a:ext cx="666750" cy="25019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225550" y="2679065"/>
            <a:ext cx="1141730" cy="25019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225550" y="3200400"/>
            <a:ext cx="666750" cy="25019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263650" y="5772150"/>
            <a:ext cx="666750" cy="25019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276350" y="3446780"/>
            <a:ext cx="1049020" cy="23749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325426" y="1752600"/>
            <a:ext cx="5549844" cy="1889125"/>
            <a:chOff x="3428" y="2760"/>
            <a:chExt cx="8614" cy="2975"/>
          </a:xfrm>
        </p:grpSpPr>
        <p:cxnSp>
          <p:nvCxnSpPr>
            <p:cNvPr id="10" name="直接箭头连接符 9"/>
            <p:cNvCxnSpPr>
              <a:stCxn id="2" idx="3"/>
              <a:endCxn id="13" idx="1"/>
            </p:cNvCxnSpPr>
            <p:nvPr>
              <p:custDataLst>
                <p:tags r:id="rId3"/>
              </p:custDataLst>
            </p:nvPr>
          </p:nvCxnSpPr>
          <p:spPr>
            <a:xfrm>
              <a:off x="3685" y="3317"/>
              <a:ext cx="4955" cy="10"/>
            </a:xfrm>
            <a:prstGeom prst="straightConnector1">
              <a:avLst/>
            </a:prstGeom>
            <a:ln w="47625">
              <a:solidFill>
                <a:srgbClr val="00B050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15" idx="3"/>
              <a:endCxn id="13" idx="1"/>
            </p:cNvCxnSpPr>
            <p:nvPr>
              <p:custDataLst>
                <p:tags r:id="rId4"/>
              </p:custDataLst>
            </p:nvPr>
          </p:nvCxnSpPr>
          <p:spPr>
            <a:xfrm flipV="1">
              <a:off x="3493" y="3327"/>
              <a:ext cx="5147" cy="1209"/>
            </a:xfrm>
            <a:prstGeom prst="straightConnector1">
              <a:avLst/>
            </a:prstGeom>
            <a:ln w="47625">
              <a:solidFill>
                <a:srgbClr val="00B050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>
              <a:off x="3428" y="2760"/>
              <a:ext cx="8614" cy="2975"/>
              <a:chOff x="3428" y="2760"/>
              <a:chExt cx="8614" cy="2975"/>
            </a:xfrm>
          </p:grpSpPr>
          <p:sp>
            <p:nvSpPr>
              <p:cNvPr id="13" name="圆角矩形 12"/>
              <p:cNvSpPr/>
              <p:nvPr>
                <p:custDataLst>
                  <p:tags r:id="rId5"/>
                </p:custDataLst>
              </p:nvPr>
            </p:nvSpPr>
            <p:spPr>
              <a:xfrm>
                <a:off x="8640" y="2760"/>
                <a:ext cx="3402" cy="1134"/>
              </a:xfrm>
              <a:prstGeom prst="roundRect">
                <a:avLst/>
              </a:prstGeom>
              <a:solidFill>
                <a:srgbClr val="BBE29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段开始伪指令</a:t>
                </a: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24" name="直接箭头连接符 23"/>
              <p:cNvCxnSpPr>
                <a:stCxn id="20" idx="3"/>
                <a:endCxn id="13" idx="1"/>
              </p:cNvCxnSpPr>
              <p:nvPr>
                <p:custDataLst>
                  <p:tags r:id="rId6"/>
                </p:custDataLst>
              </p:nvPr>
            </p:nvCxnSpPr>
            <p:spPr>
              <a:xfrm flipV="1">
                <a:off x="3428" y="3327"/>
                <a:ext cx="5212" cy="2408"/>
              </a:xfrm>
              <a:prstGeom prst="straightConnector1">
                <a:avLst/>
              </a:prstGeom>
              <a:ln w="47625">
                <a:solidFill>
                  <a:srgbClr val="00B050"/>
                </a:solidFill>
                <a:miter lim="800000"/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51"/>
          <p:cNvGrpSpPr/>
          <p:nvPr/>
        </p:nvGrpSpPr>
        <p:grpSpPr>
          <a:xfrm>
            <a:off x="1892292" y="2588895"/>
            <a:ext cx="5982978" cy="3384550"/>
            <a:chOff x="2739" y="4077"/>
            <a:chExt cx="9303" cy="5330"/>
          </a:xfrm>
        </p:grpSpPr>
        <p:cxnSp>
          <p:nvCxnSpPr>
            <p:cNvPr id="25" name="直接箭头连接符 24"/>
            <p:cNvCxnSpPr>
              <a:stCxn id="6" idx="3"/>
              <a:endCxn id="26" idx="1"/>
            </p:cNvCxnSpPr>
            <p:nvPr>
              <p:custDataLst>
                <p:tags r:id="rId7"/>
              </p:custDataLst>
            </p:nvPr>
          </p:nvCxnSpPr>
          <p:spPr>
            <a:xfrm>
              <a:off x="2966" y="4077"/>
              <a:ext cx="5673" cy="633"/>
            </a:xfrm>
            <a:prstGeom prst="straightConnector1">
              <a:avLst/>
            </a:prstGeom>
            <a:ln w="47625">
              <a:solidFill>
                <a:srgbClr val="0000FF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圆角矩形 25"/>
            <p:cNvSpPr/>
            <p:nvPr>
              <p:custDataLst>
                <p:tags r:id="rId8"/>
              </p:custDataLst>
            </p:nvPr>
          </p:nvSpPr>
          <p:spPr>
            <a:xfrm>
              <a:off x="8640" y="4143"/>
              <a:ext cx="3402" cy="1134"/>
            </a:xfrm>
            <a:prstGeom prst="roundRect">
              <a:avLst/>
            </a:prstGeom>
            <a:solidFill>
              <a:srgbClr val="7DD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段结束伪指令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箭头连接符 27"/>
            <p:cNvCxnSpPr>
              <a:stCxn id="16" idx="3"/>
              <a:endCxn id="26" idx="1"/>
            </p:cNvCxnSpPr>
            <p:nvPr>
              <p:custDataLst>
                <p:tags r:id="rId9"/>
              </p:custDataLst>
            </p:nvPr>
          </p:nvCxnSpPr>
          <p:spPr>
            <a:xfrm flipV="1">
              <a:off x="2739" y="4710"/>
              <a:ext cx="5901" cy="647"/>
            </a:xfrm>
            <a:prstGeom prst="straightConnector1">
              <a:avLst/>
            </a:prstGeom>
            <a:ln w="47625">
              <a:solidFill>
                <a:srgbClr val="0000FF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19" idx="3"/>
              <a:endCxn id="26" idx="1"/>
            </p:cNvCxnSpPr>
            <p:nvPr>
              <p:custDataLst>
                <p:tags r:id="rId10"/>
              </p:custDataLst>
            </p:nvPr>
          </p:nvCxnSpPr>
          <p:spPr>
            <a:xfrm flipV="1">
              <a:off x="2798" y="4710"/>
              <a:ext cx="5841" cy="4697"/>
            </a:xfrm>
            <a:prstGeom prst="straightConnector1">
              <a:avLst/>
            </a:prstGeom>
            <a:ln w="47625">
              <a:solidFill>
                <a:srgbClr val="0000FF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1" name="圆角矩形 30"/>
          <p:cNvSpPr/>
          <p:nvPr/>
        </p:nvSpPr>
        <p:spPr>
          <a:xfrm>
            <a:off x="533400" y="1879600"/>
            <a:ext cx="813435" cy="82677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33400" y="2706370"/>
            <a:ext cx="691515" cy="733425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34035" y="3453130"/>
            <a:ext cx="691515" cy="234315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08635" y="5791200"/>
            <a:ext cx="691515" cy="234315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55" name="组合 54"/>
          <p:cNvGrpSpPr/>
          <p:nvPr/>
        </p:nvGrpSpPr>
        <p:grpSpPr>
          <a:xfrm>
            <a:off x="3250565" y="3971290"/>
            <a:ext cx="8089265" cy="1433830"/>
            <a:chOff x="4759" y="6254"/>
            <a:chExt cx="12739" cy="2258"/>
          </a:xfrm>
        </p:grpSpPr>
        <p:sp>
          <p:nvSpPr>
            <p:cNvPr id="42" name="圆角矩形 41"/>
            <p:cNvSpPr/>
            <p:nvPr>
              <p:custDataLst>
                <p:tags r:id="rId11"/>
              </p:custDataLst>
            </p:nvPr>
          </p:nvSpPr>
          <p:spPr>
            <a:xfrm>
              <a:off x="8584" y="6960"/>
              <a:ext cx="8914" cy="1552"/>
            </a:xfrm>
            <a:prstGeom prst="round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将段寄存器指向各段名，但</a:t>
              </a:r>
              <a:r>
                <a:rPr lang="zh-CN" altLang="en-US" sz="20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</a:rPr>
                <a:t>不为段寄存器赋值。</a:t>
              </a:r>
              <a:endPara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Link程序设置CS:IP和SS:SP设置，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用户设置DS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43" name="直接箭头连接符 42"/>
            <p:cNvCxnSpPr>
              <a:stCxn id="44" idx="2"/>
              <a:endCxn id="42" idx="1"/>
            </p:cNvCxnSpPr>
            <p:nvPr>
              <p:custDataLst>
                <p:tags r:id="rId12"/>
              </p:custDataLst>
            </p:nvPr>
          </p:nvCxnSpPr>
          <p:spPr>
            <a:xfrm>
              <a:off x="4759" y="6254"/>
              <a:ext cx="3825" cy="1482"/>
            </a:xfrm>
            <a:prstGeom prst="straightConnector1">
              <a:avLst/>
            </a:prstGeom>
            <a:ln w="47625">
              <a:solidFill>
                <a:srgbClr val="F848EE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44" name="圆角矩形 43"/>
          <p:cNvSpPr/>
          <p:nvPr>
            <p:custDataLst>
              <p:tags r:id="rId13"/>
            </p:custDataLst>
          </p:nvPr>
        </p:nvSpPr>
        <p:spPr>
          <a:xfrm>
            <a:off x="1057910" y="3683000"/>
            <a:ext cx="4384675" cy="28829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F848E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>
            <p:custDataLst>
              <p:tags r:id="rId14"/>
            </p:custDataLst>
          </p:nvPr>
        </p:nvSpPr>
        <p:spPr>
          <a:xfrm>
            <a:off x="534035" y="3962400"/>
            <a:ext cx="977265" cy="26416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EA7D0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圆角矩形 47"/>
          <p:cNvSpPr/>
          <p:nvPr>
            <p:custDataLst>
              <p:tags r:id="rId15"/>
            </p:custDataLst>
          </p:nvPr>
        </p:nvSpPr>
        <p:spPr>
          <a:xfrm>
            <a:off x="508635" y="6014085"/>
            <a:ext cx="1432560" cy="26416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EA7D0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56" name="组合 55"/>
          <p:cNvGrpSpPr/>
          <p:nvPr/>
        </p:nvGrpSpPr>
        <p:grpSpPr>
          <a:xfrm>
            <a:off x="1511292" y="4170680"/>
            <a:ext cx="7248238" cy="2136775"/>
            <a:chOff x="2139" y="6568"/>
            <a:chExt cx="11279" cy="3365"/>
          </a:xfrm>
        </p:grpSpPr>
        <p:sp>
          <p:nvSpPr>
            <p:cNvPr id="41" name="圆角矩形 40"/>
            <p:cNvSpPr/>
            <p:nvPr>
              <p:custDataLst>
                <p:tags r:id="rId16"/>
              </p:custDataLst>
            </p:nvPr>
          </p:nvSpPr>
          <p:spPr>
            <a:xfrm>
              <a:off x="8640" y="8799"/>
              <a:ext cx="4778" cy="1134"/>
            </a:xfrm>
            <a:prstGeom prst="roundRect">
              <a:avLst/>
            </a:prstGeom>
            <a:solidFill>
              <a:srgbClr val="FFCF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程序开始与结束指示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45" name="直接箭头连接符 44"/>
            <p:cNvCxnSpPr>
              <a:stCxn id="47" idx="3"/>
              <a:endCxn id="41" idx="1"/>
            </p:cNvCxnSpPr>
            <p:nvPr>
              <p:custDataLst>
                <p:tags r:id="rId17"/>
              </p:custDataLst>
            </p:nvPr>
          </p:nvCxnSpPr>
          <p:spPr>
            <a:xfrm>
              <a:off x="2139" y="6568"/>
              <a:ext cx="6501" cy="2798"/>
            </a:xfrm>
            <a:prstGeom prst="straightConnector1">
              <a:avLst/>
            </a:prstGeom>
            <a:ln w="47625">
              <a:solidFill>
                <a:srgbClr val="F7860C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48" idx="3"/>
              <a:endCxn id="41" idx="1"/>
            </p:cNvCxnSpPr>
            <p:nvPr>
              <p:custDataLst>
                <p:tags r:id="rId18"/>
              </p:custDataLst>
            </p:nvPr>
          </p:nvCxnSpPr>
          <p:spPr>
            <a:xfrm flipV="1">
              <a:off x="2808" y="9366"/>
              <a:ext cx="5832" cy="433"/>
            </a:xfrm>
            <a:prstGeom prst="straightConnector1">
              <a:avLst/>
            </a:prstGeom>
            <a:ln w="47625">
              <a:solidFill>
                <a:srgbClr val="F7860C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1200143" y="2369185"/>
            <a:ext cx="6675127" cy="3615690"/>
            <a:chOff x="1649" y="3731"/>
            <a:chExt cx="10393" cy="5694"/>
          </a:xfrm>
        </p:grpSpPr>
        <p:cxnSp>
          <p:nvCxnSpPr>
            <p:cNvPr id="35" name="直接箭头连接符 34"/>
            <p:cNvCxnSpPr>
              <a:stCxn id="31" idx="3"/>
              <a:endCxn id="36" idx="1"/>
            </p:cNvCxnSpPr>
            <p:nvPr>
              <p:custDataLst>
                <p:tags r:id="rId19"/>
              </p:custDataLst>
            </p:nvPr>
          </p:nvCxnSpPr>
          <p:spPr>
            <a:xfrm>
              <a:off x="1877" y="3731"/>
              <a:ext cx="6763" cy="2367"/>
            </a:xfrm>
            <a:prstGeom prst="straightConnector1">
              <a:avLst/>
            </a:prstGeom>
            <a:ln w="47625">
              <a:solidFill>
                <a:srgbClr val="FF0000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>
              <p:custDataLst>
                <p:tags r:id="rId20"/>
              </p:custDataLst>
            </p:nvPr>
          </p:nvSpPr>
          <p:spPr>
            <a:xfrm>
              <a:off x="8640" y="5531"/>
              <a:ext cx="3402" cy="1134"/>
            </a:xfrm>
            <a:prstGeom prst="roundRect">
              <a:avLst/>
            </a:prstGeom>
            <a:solidFill>
              <a:srgbClr val="FFA9A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段名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9" name="直接箭头连接符 38"/>
            <p:cNvCxnSpPr>
              <a:stCxn id="32" idx="3"/>
              <a:endCxn id="36" idx="1"/>
            </p:cNvCxnSpPr>
            <p:nvPr>
              <p:custDataLst>
                <p:tags r:id="rId21"/>
              </p:custDataLst>
            </p:nvPr>
          </p:nvCxnSpPr>
          <p:spPr>
            <a:xfrm>
              <a:off x="1688" y="4960"/>
              <a:ext cx="6952" cy="1138"/>
            </a:xfrm>
            <a:prstGeom prst="straightConnector1">
              <a:avLst/>
            </a:prstGeom>
            <a:ln w="47625">
              <a:solidFill>
                <a:srgbClr val="FF0000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34" idx="3"/>
              <a:endCxn id="36" idx="1"/>
            </p:cNvCxnSpPr>
            <p:nvPr>
              <p:custDataLst>
                <p:tags r:id="rId22"/>
              </p:custDataLst>
            </p:nvPr>
          </p:nvCxnSpPr>
          <p:spPr>
            <a:xfrm flipV="1">
              <a:off x="1649" y="6098"/>
              <a:ext cx="6991" cy="3327"/>
            </a:xfrm>
            <a:prstGeom prst="straightConnector1">
              <a:avLst/>
            </a:prstGeom>
            <a:ln w="47625">
              <a:solidFill>
                <a:srgbClr val="FF0000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>
              <p:custDataLst>
                <p:tags r:id="rId23"/>
              </p:custDataLst>
            </p:nvPr>
          </p:nvCxnSpPr>
          <p:spPr>
            <a:xfrm>
              <a:off x="1690" y="5623"/>
              <a:ext cx="6870" cy="497"/>
            </a:xfrm>
            <a:prstGeom prst="straightConnector1">
              <a:avLst/>
            </a:prstGeom>
            <a:ln w="47625">
              <a:solidFill>
                <a:srgbClr val="FF0000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" name="云形标注 2"/>
          <p:cNvSpPr/>
          <p:nvPr/>
        </p:nvSpPr>
        <p:spPr>
          <a:xfrm>
            <a:off x="8319770" y="1879600"/>
            <a:ext cx="3265170" cy="1352550"/>
          </a:xfrm>
          <a:prstGeom prst="cloudCallout">
            <a:avLst>
              <a:gd name="adj1" fmla="val -51964"/>
              <a:gd name="adj2" fmla="val 71173"/>
            </a:avLst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本课程推荐使用完整格式</a:t>
            </a:r>
            <a:endParaRPr lang="zh-CN" altLang="en-US" sz="2000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4"/>
            </p:custDataLst>
          </p:nvPr>
        </p:nvSpPr>
        <p:spPr>
          <a:xfrm>
            <a:off x="508635" y="1053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）完整段定义格式（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MASM 5.0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以前就已经支持）</a:t>
            </a:r>
            <a:endParaRPr lang="zh-CN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animBg="1"/>
      <p:bldP spid="6" grpId="1" bldLvl="0" animBg="1"/>
      <p:bldP spid="15" grpId="1" bldLvl="0" animBg="1"/>
      <p:bldP spid="16" grpId="1" bldLvl="0" animBg="1"/>
      <p:bldP spid="19" grpId="1" bldLvl="0" animBg="1"/>
      <p:bldP spid="20" grpId="1" bldLvl="0" animBg="1"/>
      <p:bldP spid="31" grpId="1" bldLvl="0" animBg="1"/>
      <p:bldP spid="32" grpId="1" bldLvl="0" animBg="1"/>
      <p:bldP spid="33" grpId="1" bldLvl="0" animBg="1"/>
      <p:bldP spid="34" grpId="1" bldLvl="0" animBg="1"/>
      <p:bldP spid="44" grpId="1" bldLvl="0" animBg="1"/>
      <p:bldP spid="47" grpId="1" bldLvl="0" animBg="1"/>
      <p:bldP spid="48" grpId="1" bldLvl="0" animBg="1"/>
      <p:bldP spid="3" grpId="0" bldLvl="0" animBg="1"/>
      <p:bldP spid="3" grpId="1" animBg="1"/>
      <p:bldP spid="2" grpId="2" bldLvl="0" animBg="1"/>
      <p:bldP spid="6" grpId="2" bldLvl="0" animBg="1"/>
      <p:bldP spid="15" grpId="2" bldLvl="0" animBg="1"/>
      <p:bldP spid="16" grpId="2" bldLvl="0" animBg="1"/>
      <p:bldP spid="20" grpId="2" bldLvl="0" animBg="1"/>
      <p:bldP spid="19" grpId="2" bldLvl="0" animBg="1"/>
      <p:bldP spid="34" grpId="2" bldLvl="0" animBg="1"/>
      <p:bldP spid="33" grpId="2" bldLvl="0" animBg="1"/>
      <p:bldP spid="32" grpId="2" bldLvl="0" animBg="1"/>
      <p:bldP spid="31" grpId="2" bldLvl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汇编语言指令格式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）硬指令格式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1794" name="Rectangle 14"/>
          <p:cNvSpPr/>
          <p:nvPr>
            <p:custDataLst>
              <p:tags r:id="rId2"/>
            </p:custDataLst>
          </p:nvPr>
        </p:nvSpPr>
        <p:spPr>
          <a:xfrm>
            <a:off x="1115695" y="2040890"/>
            <a:ext cx="1978660" cy="805180"/>
          </a:xfrm>
          <a:prstGeom prst="rect">
            <a:avLst/>
          </a:prstGeom>
          <a:noFill/>
          <a:ln w="12700" cap="sq" cmpd="sng">
            <a:noFill/>
            <a:prstDash val="solid"/>
            <a:miter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</a:extLst>
        </p:spPr>
        <p:txBody>
          <a:bodyPr wrap="none"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硬指令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（执行性语句）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00400" y="2041525"/>
            <a:ext cx="7489190" cy="804545"/>
          </a:xfrm>
          <a:prstGeom prst="rect">
            <a:avLst/>
          </a:prstGeom>
          <a:solidFill>
            <a:srgbClr val="F8B86A"/>
          </a:solidFill>
        </p:spPr>
        <p:txBody>
          <a:bodyPr wrap="square" rtlCol="0" anchor="ctr" anchorCtr="0">
            <a:noAutofit/>
          </a:bodyPr>
          <a:lstStyle/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[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标号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:]    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硬指令助记符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操作数，操作数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;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注释</a:t>
            </a: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5160" y="2679700"/>
            <a:ext cx="4023360" cy="1453515"/>
            <a:chOff x="1256" y="4100"/>
            <a:chExt cx="6336" cy="2289"/>
          </a:xfrm>
        </p:grpSpPr>
        <p:sp>
          <p:nvSpPr>
            <p:cNvPr id="10" name="文本框 9"/>
            <p:cNvSpPr txBox="1"/>
            <p:nvPr/>
          </p:nvSpPr>
          <p:spPr>
            <a:xfrm>
              <a:off x="1256" y="4847"/>
              <a:ext cx="6336" cy="1542"/>
            </a:xfrm>
            <a:prstGeom prst="rect">
              <a:avLst/>
            </a:prstGeom>
            <a:solidFill>
              <a:srgbClr val="83D5FF"/>
            </a:solidFill>
          </p:spPr>
          <p:txBody>
            <a:bodyPr wrap="square" rtlCol="0" anchor="ctr" anchorCtr="0">
              <a:noAutofit/>
            </a:bodyPr>
            <a:lstStyle/>
            <a:p>
              <a:pPr algn="ctr" eaLnBrk="1" latinLnBrk="0" hangingPunct="1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表示指令的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逻辑地址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可有可无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，常用于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程序转移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，用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标识符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表示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1751" name="Line 19"/>
            <p:cNvSpPr/>
            <p:nvPr>
              <p:custDataLst>
                <p:tags r:id="rId3"/>
              </p:custDataLst>
            </p:nvPr>
          </p:nvSpPr>
          <p:spPr>
            <a:xfrm>
              <a:off x="6240" y="4100"/>
              <a:ext cx="0" cy="737"/>
            </a:xfrm>
            <a:prstGeom prst="line">
              <a:avLst/>
            </a:prstGeom>
            <a:ln w="38100" cap="sq" cmpd="sng">
              <a:solidFill>
                <a:srgbClr val="0000FF"/>
              </a:solidFill>
              <a:prstDash val="solid"/>
              <a:headEnd type="none" w="sm" len="sm"/>
              <a:tailEnd type="triangle" w="lg" len="lg"/>
            </a:ln>
          </p:spPr>
        </p:sp>
      </p:grpSp>
      <p:grpSp>
        <p:nvGrpSpPr>
          <p:cNvPr id="18" name="组合 17"/>
          <p:cNvGrpSpPr/>
          <p:nvPr/>
        </p:nvGrpSpPr>
        <p:grpSpPr>
          <a:xfrm>
            <a:off x="4845050" y="2693670"/>
            <a:ext cx="1585595" cy="1444625"/>
            <a:chOff x="7390" y="4142"/>
            <a:chExt cx="2497" cy="2275"/>
          </a:xfrm>
        </p:grpSpPr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7390" y="4875"/>
              <a:ext cx="2497" cy="1542"/>
            </a:xfrm>
            <a:prstGeom prst="rect">
              <a:avLst/>
            </a:prstGeom>
            <a:solidFill>
              <a:srgbClr val="FB9FF6"/>
            </a:solidFill>
          </p:spPr>
          <p:txBody>
            <a:bodyPr wrap="square" rtlCol="0" anchor="ctr" anchorCtr="0">
              <a:noAutofit/>
            </a:bodyPr>
            <a:lstStyle/>
            <a:p>
              <a:pPr algn="ctr" eaLnBrk="1" latinLnBrk="0" hangingPunct="1">
                <a:lnSpc>
                  <a:spcPct val="125000"/>
                </a:lnSpc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CPU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指令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 eaLnBrk="1" latinLnBrk="0" hangingPunct="1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宏指令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2" name="Line 19"/>
            <p:cNvSpPr/>
            <p:nvPr>
              <p:custDataLst>
                <p:tags r:id="rId5"/>
              </p:custDataLst>
            </p:nvPr>
          </p:nvSpPr>
          <p:spPr>
            <a:xfrm>
              <a:off x="8640" y="4142"/>
              <a:ext cx="0" cy="737"/>
            </a:xfrm>
            <a:prstGeom prst="line">
              <a:avLst/>
            </a:prstGeom>
            <a:ln w="38100" cap="sq" cmpd="sng">
              <a:solidFill>
                <a:srgbClr val="E11DC3"/>
              </a:solidFill>
              <a:prstDash val="solid"/>
              <a:headEnd type="none" w="sm" len="sm"/>
              <a:tailEnd type="triangle" w="lg" len="lg"/>
            </a:ln>
          </p:spPr>
        </p:sp>
      </p:grpSp>
      <p:grpSp>
        <p:nvGrpSpPr>
          <p:cNvPr id="20" name="组合 19"/>
          <p:cNvGrpSpPr/>
          <p:nvPr/>
        </p:nvGrpSpPr>
        <p:grpSpPr>
          <a:xfrm>
            <a:off x="644525" y="4033520"/>
            <a:ext cx="8454390" cy="2209165"/>
            <a:chOff x="1255" y="6472"/>
            <a:chExt cx="13314" cy="3479"/>
          </a:xfrm>
        </p:grpSpPr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1255" y="7080"/>
              <a:ext cx="13314" cy="2871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 anchor="ctr" anchorCtr="0">
              <a:noAutofit/>
            </a:bodyPr>
            <a:lstStyle/>
            <a:p>
              <a:pPr marL="342900" indent="-342900" algn="l" eaLnBrk="1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由字母、数字、特殊字符（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_, $, ?, @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）组成，开头不可为数字。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indent="-342900" algn="l" eaLnBrk="1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大小写不敏感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indent="-342900" algn="l" eaLnBrk="1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不能为汇编语言保留字。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indent="-342900" algn="l" eaLnBrk="1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每个标识符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定义唯一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，不可重复定义。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4" name="Line 19"/>
            <p:cNvSpPr/>
            <p:nvPr>
              <p:custDataLst>
                <p:tags r:id="rId7"/>
              </p:custDataLst>
            </p:nvPr>
          </p:nvSpPr>
          <p:spPr>
            <a:xfrm>
              <a:off x="5740" y="6472"/>
              <a:ext cx="0" cy="624"/>
            </a:xfrm>
            <a:prstGeom prst="line">
              <a:avLst/>
            </a:prstGeom>
            <a:ln w="38100" cap="sq" cmpd="sng">
              <a:solidFill>
                <a:srgbClr val="E49702"/>
              </a:solidFill>
              <a:prstDash val="solid"/>
              <a:headEnd type="none" w="sm" len="sm"/>
              <a:tailEnd type="triangle" w="lg" len="lg"/>
            </a:ln>
          </p:spPr>
        </p:sp>
      </p:grpSp>
      <p:grpSp>
        <p:nvGrpSpPr>
          <p:cNvPr id="19" name="组合 18"/>
          <p:cNvGrpSpPr/>
          <p:nvPr/>
        </p:nvGrpSpPr>
        <p:grpSpPr>
          <a:xfrm>
            <a:off x="7010400" y="2797810"/>
            <a:ext cx="2087880" cy="1348105"/>
            <a:chOff x="10680" y="4266"/>
            <a:chExt cx="3288" cy="2123"/>
          </a:xfrm>
        </p:grpSpPr>
        <p:sp>
          <p:nvSpPr>
            <p:cNvPr id="15" name="文本框 14"/>
            <p:cNvSpPr txBox="1"/>
            <p:nvPr>
              <p:custDataLst>
                <p:tags r:id="rId8"/>
              </p:custDataLst>
            </p:nvPr>
          </p:nvSpPr>
          <p:spPr>
            <a:xfrm>
              <a:off x="10680" y="4845"/>
              <a:ext cx="3288" cy="154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 anchor="ctr" anchorCtr="0">
              <a:noAutofit/>
            </a:bodyPr>
            <a:lstStyle/>
            <a:p>
              <a:pPr algn="ctr" eaLnBrk="1" latinLnBrk="0" hangingPunct="1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立即数，寄存器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eaLnBrk="1" latinLnBrk="0" hangingPunct="1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存储单元地址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AutoShape 20"/>
            <p:cNvSpPr/>
            <p:nvPr>
              <p:custDataLst>
                <p:tags r:id="rId9"/>
              </p:custDataLst>
            </p:nvPr>
          </p:nvSpPr>
          <p:spPr>
            <a:xfrm rot="16200000">
              <a:off x="12063" y="3363"/>
              <a:ext cx="537" cy="2343"/>
            </a:xfrm>
            <a:prstGeom prst="leftBrace">
              <a:avLst>
                <a:gd name="adj1" fmla="val 28358"/>
                <a:gd name="adj2" fmla="val 50000"/>
              </a:avLst>
            </a:prstGeom>
            <a:noFill/>
            <a:ln w="31750" cap="sq" cmpd="sng">
              <a:solidFill>
                <a:srgbClr val="007A36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latinLnBrk="0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4515485" y="2043430"/>
            <a:ext cx="0" cy="8028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0"/>
            </p:custDataLst>
          </p:nvPr>
        </p:nvCxnSpPr>
        <p:spPr>
          <a:xfrm>
            <a:off x="6781800" y="2062480"/>
            <a:ext cx="0" cy="8028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1"/>
            </p:custDataLst>
          </p:nvPr>
        </p:nvCxnSpPr>
        <p:spPr>
          <a:xfrm>
            <a:off x="9309100" y="2043430"/>
            <a:ext cx="0" cy="8028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标注 24"/>
          <p:cNvSpPr/>
          <p:nvPr/>
        </p:nvSpPr>
        <p:spPr>
          <a:xfrm>
            <a:off x="4112895" y="1320800"/>
            <a:ext cx="6983095" cy="563245"/>
          </a:xfrm>
          <a:prstGeom prst="wedgeRoundRectCallout">
            <a:avLst>
              <a:gd name="adj1" fmla="val -37587"/>
              <a:gd name="adj2" fmla="val 97033"/>
              <a:gd name="adj3" fmla="val 16667"/>
            </a:avLst>
          </a:prstGeom>
          <a:solidFill>
            <a:srgbClr val="E1FB7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各部分之间以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分隔符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分开（冒号，空格，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，逗号，分号）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）伪指令格式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二、汇编语言程序格式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1794" name="Rectangle 14"/>
          <p:cNvSpPr/>
          <p:nvPr>
            <p:custDataLst>
              <p:tags r:id="rId2"/>
            </p:custDataLst>
          </p:nvPr>
        </p:nvSpPr>
        <p:spPr>
          <a:xfrm>
            <a:off x="506095" y="2019300"/>
            <a:ext cx="1978660" cy="789305"/>
          </a:xfrm>
          <a:prstGeom prst="rect">
            <a:avLst/>
          </a:prstGeom>
          <a:noFill/>
          <a:ln w="12700" cap="sq" cmpd="sng">
            <a:noFill/>
            <a:prstDash val="solid"/>
            <a:miter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</a:extLst>
        </p:spPr>
        <p:txBody>
          <a:bodyPr wrap="none"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伪指令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（指示性语句）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71725" y="2019300"/>
            <a:ext cx="8966835" cy="802640"/>
          </a:xfrm>
          <a:prstGeom prst="rect">
            <a:avLst/>
          </a:prstGeom>
          <a:solidFill>
            <a:srgbClr val="F8B86A"/>
          </a:solidFill>
        </p:spPr>
        <p:txBody>
          <a:bodyPr wrap="square" rtlCol="0" anchor="ctr" anchorCtr="0">
            <a:noAutofit/>
          </a:bodyPr>
          <a:lstStyle/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[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名字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       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伪指令助记符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操作数，操作数，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…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;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注释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18985" y="2694151"/>
            <a:ext cx="2487930" cy="2107096"/>
            <a:chOff x="11331" y="4315"/>
            <a:chExt cx="3918" cy="3543"/>
          </a:xfrm>
        </p:grpSpPr>
        <p:sp>
          <p:nvSpPr>
            <p:cNvPr id="15" name="文本框 14"/>
            <p:cNvSpPr txBox="1"/>
            <p:nvPr>
              <p:custDataLst>
                <p:tags r:id="rId3"/>
              </p:custDataLst>
            </p:nvPr>
          </p:nvSpPr>
          <p:spPr>
            <a:xfrm>
              <a:off x="11828" y="4970"/>
              <a:ext cx="2927" cy="288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 anchor="ctr" anchorCtr="0">
              <a:noAutofit/>
            </a:bodyPr>
            <a:lstStyle/>
            <a:p>
              <a:pPr algn="ctr" eaLnBrk="1" latinLnBrk="0" hangingPunct="1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常量，变量，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 eaLnBrk="1" latinLnBrk="0" hangingPunct="1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表达式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 eaLnBrk="1" latinLnBrk="0" hangingPunct="1">
                <a:lnSpc>
                  <a:spcPct val="125000"/>
                </a:lnSpc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……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9" name="AutoShape 20"/>
            <p:cNvSpPr/>
            <p:nvPr>
              <p:custDataLst>
                <p:tags r:id="rId4"/>
              </p:custDataLst>
            </p:nvPr>
          </p:nvSpPr>
          <p:spPr>
            <a:xfrm rot="16200000">
              <a:off x="13021" y="2624"/>
              <a:ext cx="537" cy="3918"/>
            </a:xfrm>
            <a:prstGeom prst="leftBrace">
              <a:avLst>
                <a:gd name="adj1" fmla="val 28358"/>
                <a:gd name="adj2" fmla="val 50000"/>
              </a:avLst>
            </a:prstGeom>
            <a:noFill/>
            <a:ln w="31750" cap="sq" cmpd="sng">
              <a:solidFill>
                <a:srgbClr val="007A36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latinLnBrk="0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4134485" y="2018030"/>
            <a:ext cx="0" cy="8028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6705600" y="2037080"/>
            <a:ext cx="0" cy="8028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6"/>
            </p:custDataLst>
          </p:nvPr>
        </p:nvCxnSpPr>
        <p:spPr>
          <a:xfrm>
            <a:off x="9899650" y="2019935"/>
            <a:ext cx="0" cy="7992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标注 24"/>
          <p:cNvSpPr/>
          <p:nvPr/>
        </p:nvSpPr>
        <p:spPr>
          <a:xfrm>
            <a:off x="4953000" y="1295400"/>
            <a:ext cx="5824220" cy="561340"/>
          </a:xfrm>
          <a:prstGeom prst="wedgeRoundRectCallout">
            <a:avLst>
              <a:gd name="adj1" fmla="val -36656"/>
              <a:gd name="adj2" fmla="val 105018"/>
              <a:gd name="adj3" fmla="val 16667"/>
            </a:avLst>
          </a:prstGeom>
          <a:solidFill>
            <a:srgbClr val="E1FB7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各部分以分隔符分开（空格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/tab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，逗号，分号）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124325" y="2628900"/>
            <a:ext cx="2581275" cy="2171700"/>
            <a:chOff x="6799" y="4242"/>
            <a:chExt cx="4065" cy="3420"/>
          </a:xfrm>
        </p:grpSpPr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6799" y="4945"/>
              <a:ext cx="4065" cy="2717"/>
            </a:xfrm>
            <a:prstGeom prst="rect">
              <a:avLst/>
            </a:prstGeom>
            <a:solidFill>
              <a:srgbClr val="FB9FF6"/>
            </a:solidFill>
          </p:spPr>
          <p:txBody>
            <a:bodyPr wrap="square" rtlCol="0" anchor="ctr" anchorCtr="0">
              <a:noAutofit/>
            </a:bodyPr>
            <a:lstStyle/>
            <a:p>
              <a:pPr algn="ctr" eaLnBrk="1" latinLnBrk="0" hangingPunct="1">
                <a:lnSpc>
                  <a:spcPct val="100000"/>
                </a:lnSpc>
              </a:pPr>
              <a:r>
                <a:rPr 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SEGMENT/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ENDS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 eaLnBrk="1" latinLnBrk="0" hangingPunct="1">
                <a:lnSpc>
                  <a:spcPct val="100000"/>
                </a:lnSpc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DB/DW/DD……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 eaLnBrk="1" latinLnBrk="0" hangingPunct="1">
                <a:lnSpc>
                  <a:spcPct val="100000"/>
                </a:lnSpc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DUP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EQU/=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 eaLnBrk="1" latinLnBrk="0" hangingPunct="1">
                <a:lnSpc>
                  <a:spcPct val="100000"/>
                </a:lnSpc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ORG/EVEN/ALIGN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 eaLnBrk="1" latinLnBrk="0" hangingPunct="1">
                <a:lnSpc>
                  <a:spcPct val="100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宏指令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……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2" name="Line 19"/>
            <p:cNvSpPr/>
            <p:nvPr>
              <p:custDataLst>
                <p:tags r:id="rId8"/>
              </p:custDataLst>
            </p:nvPr>
          </p:nvSpPr>
          <p:spPr>
            <a:xfrm>
              <a:off x="8894" y="4242"/>
              <a:ext cx="0" cy="709"/>
            </a:xfrm>
            <a:prstGeom prst="line">
              <a:avLst/>
            </a:prstGeom>
            <a:ln w="38100" cap="sq" cmpd="sng">
              <a:solidFill>
                <a:srgbClr val="E11DC3"/>
              </a:solidFill>
              <a:prstDash val="solid"/>
              <a:headEnd type="none" w="sm" len="sm"/>
              <a:tailEnd type="triangle" w="lg" len="lg"/>
            </a:ln>
          </p:spPr>
        </p:sp>
      </p:grpSp>
      <p:grpSp>
        <p:nvGrpSpPr>
          <p:cNvPr id="7" name="组合 6"/>
          <p:cNvGrpSpPr/>
          <p:nvPr/>
        </p:nvGrpSpPr>
        <p:grpSpPr>
          <a:xfrm>
            <a:off x="2517140" y="2628900"/>
            <a:ext cx="5010150" cy="3432810"/>
            <a:chOff x="4444" y="4140"/>
            <a:chExt cx="7890" cy="5406"/>
          </a:xfrm>
        </p:grpSpPr>
        <p:grpSp>
          <p:nvGrpSpPr>
            <p:cNvPr id="17" name="组合 16"/>
            <p:cNvGrpSpPr/>
            <p:nvPr/>
          </p:nvGrpSpPr>
          <p:grpSpPr>
            <a:xfrm>
              <a:off x="4444" y="4140"/>
              <a:ext cx="2199" cy="3441"/>
              <a:chOff x="4444" y="4200"/>
              <a:chExt cx="2199" cy="3441"/>
            </a:xfrm>
          </p:grpSpPr>
          <p:sp>
            <p:nvSpPr>
              <p:cNvPr id="31751" name="Line 19"/>
              <p:cNvSpPr/>
              <p:nvPr>
                <p:custDataLst>
                  <p:tags r:id="rId9"/>
                </p:custDataLst>
              </p:nvPr>
            </p:nvSpPr>
            <p:spPr>
              <a:xfrm>
                <a:off x="5550" y="4200"/>
                <a:ext cx="0" cy="709"/>
              </a:xfrm>
              <a:prstGeom prst="line">
                <a:avLst/>
              </a:prstGeom>
              <a:ln w="38100" cap="sq" cmpd="sng">
                <a:solidFill>
                  <a:srgbClr val="0000FF"/>
                </a:solidFill>
                <a:prstDash val="solid"/>
                <a:headEnd type="none" w="sm" len="sm"/>
                <a:tailEnd type="triangle" w="lg" len="lg"/>
              </a:ln>
            </p:spPr>
          </p:sp>
          <p:sp>
            <p:nvSpPr>
              <p:cNvPr id="10" name="文本框 9"/>
              <p:cNvSpPr txBox="1"/>
              <p:nvPr/>
            </p:nvSpPr>
            <p:spPr>
              <a:xfrm>
                <a:off x="4444" y="4914"/>
                <a:ext cx="2199" cy="2727"/>
              </a:xfrm>
              <a:prstGeom prst="rect">
                <a:avLst/>
              </a:prstGeom>
              <a:solidFill>
                <a:srgbClr val="83D5FF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ctr" eaLnBrk="1" latinLnBrk="0" hangingPunct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变量名</a:t>
                </a:r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 eaLnBrk="1" latinLnBrk="0" hangingPunct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段名</a:t>
                </a:r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 eaLnBrk="1" latinLnBrk="0" hangingPunct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子程序名</a:t>
                </a:r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 eaLnBrk="1" latinLnBrk="0" hangingPunct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宏名</a:t>
                </a:r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13" name="文本框 12"/>
            <p:cNvSpPr txBox="1"/>
            <p:nvPr>
              <p:custDataLst>
                <p:tags r:id="rId10"/>
              </p:custDataLst>
            </p:nvPr>
          </p:nvSpPr>
          <p:spPr>
            <a:xfrm>
              <a:off x="4444" y="7970"/>
              <a:ext cx="7890" cy="1576"/>
            </a:xfrm>
            <a:prstGeom prst="rect">
              <a:avLst/>
            </a:prstGeom>
            <a:solidFill>
              <a:srgbClr val="FFFE8B"/>
            </a:solidFill>
          </p:spPr>
          <p:txBody>
            <a:bodyPr wrap="square" rtlCol="0" anchor="ctr" anchorCtr="0">
              <a:noAutofit/>
            </a:bodyPr>
            <a:lstStyle/>
            <a:p>
              <a:pPr marL="342900" indent="-342900" algn="l" eaLnBrk="1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名字反映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逻辑地址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342900" indent="-342900" algn="l" eaLnBrk="1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可有可无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，用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标识符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表示，定义唯一。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" name="Line 19"/>
            <p:cNvSpPr/>
            <p:nvPr>
              <p:custDataLst>
                <p:tags r:id="rId11"/>
              </p:custDataLst>
            </p:nvPr>
          </p:nvSpPr>
          <p:spPr>
            <a:xfrm>
              <a:off x="5541" y="7429"/>
              <a:ext cx="0" cy="567"/>
            </a:xfrm>
            <a:prstGeom prst="line">
              <a:avLst/>
            </a:prstGeom>
            <a:ln w="38100" cap="sq" cmpd="sng">
              <a:solidFill>
                <a:srgbClr val="E49702"/>
              </a:solidFill>
              <a:prstDash val="solid"/>
              <a:headEnd type="none" w="sm" len="sm"/>
              <a:tailEnd type="triangle" w="lg" len="lg"/>
            </a:ln>
          </p:spPr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2576830" y="3246120"/>
            <a:ext cx="7416800" cy="106172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6" name="Group 233"/>
          <p:cNvGrpSpPr/>
          <p:nvPr/>
        </p:nvGrpSpPr>
        <p:grpSpPr bwMode="auto">
          <a:xfrm>
            <a:off x="3003551" y="447675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71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汇编语言伪指令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72" name="Text Box 237"/>
            <p:cNvSpPr txBox="1">
              <a:spLocks noChangeArrowheads="1"/>
            </p:cNvSpPr>
            <p:nvPr/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1748" name="Group 243"/>
          <p:cNvGrpSpPr/>
          <p:nvPr/>
        </p:nvGrpSpPr>
        <p:grpSpPr bwMode="auto">
          <a:xfrm>
            <a:off x="3003551" y="3456517"/>
            <a:ext cx="6779682" cy="740833"/>
            <a:chOff x="1248" y="3230"/>
            <a:chExt cx="3203" cy="350"/>
          </a:xfrm>
        </p:grpSpPr>
        <p:sp>
          <p:nvSpPr>
            <p:cNvPr id="31761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2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63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675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汇编语言操作数</a:t>
              </a:r>
              <a:endParaRPr kumimoji="0" lang="en-US" altLang="zh-CN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64" name="Text Box 247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3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995"/>
            <a:ext cx="12217400" cy="74676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汇编语言程序格式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Line 234"/>
          <p:cNvSpPr>
            <a:spLocks noChangeShapeType="1"/>
          </p:cNvSpPr>
          <p:nvPr>
            <p:custDataLst>
              <p:tags r:id="rId2"/>
            </p:custDataLst>
          </p:nvPr>
        </p:nvSpPr>
        <p:spPr bwMode="gray">
          <a:xfrm>
            <a:off x="3443605" y="6237605"/>
            <a:ext cx="6240145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tailEnd type="oval" w="med" len="med"/>
          </a:ln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5" name="Text Box 23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4154805" y="5539105"/>
            <a:ext cx="532765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rPr>
              <a:t>汇编语言的符号及其操作符</a:t>
            </a:r>
            <a:endParaRPr kumimoji="0" lang="zh-CN" altLang="en-US" sz="3200">
              <a:latin typeface="微软雅黑" panose="020B0503020204020204" charset="-122"/>
              <a:ea typeface="微软雅黑" panose="020B0503020204020204" charset="-122"/>
              <a:cs typeface="华文新魏" panose="02010800040101010101" pitchFamily="2" charset="-122"/>
              <a:sym typeface="+mn-ea"/>
            </a:endParaRPr>
          </a:p>
        </p:txBody>
      </p:sp>
      <p:sp>
        <p:nvSpPr>
          <p:cNvPr id="6" name="Text Box 23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148965" y="5450205"/>
            <a:ext cx="408305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0" lang="en-US" altLang="zh-CN" sz="3200" b="1">
                <a:solidFill>
                  <a:srgbClr val="FFFFFF"/>
                </a:solidFill>
              </a:rPr>
              <a:t>4</a:t>
            </a:r>
            <a:endParaRPr kumimoji="0" lang="en-US" altLang="zh-CN" sz="3200" b="1">
              <a:solidFill>
                <a:srgbClr val="FFFFFF"/>
              </a:solidFill>
            </a:endParaRPr>
          </a:p>
        </p:txBody>
      </p:sp>
      <p:sp>
        <p:nvSpPr>
          <p:cNvPr id="20494" name="Rectangle 250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3419336">
            <a:off x="3029722" y="5455461"/>
            <a:ext cx="640800" cy="694800"/>
          </a:xfrm>
          <a:prstGeom prst="rect">
            <a:avLst/>
          </a:prstGeom>
          <a:gradFill rotWithShape="1">
            <a:gsLst>
              <a:gs pos="0">
                <a:srgbClr val="990099"/>
              </a:gs>
              <a:gs pos="100000">
                <a:srgbClr val="470047"/>
              </a:gs>
            </a:gsLst>
            <a:lin ang="5400000" scaled="1"/>
          </a:gradFill>
          <a:ln w="9525">
            <a:miter lim="800000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0099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0496" name="Text Box 25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175000" y="5558790"/>
            <a:ext cx="40894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3200" b="1">
                <a:solidFill>
                  <a:srgbClr val="FFFFFF"/>
                </a:solidFill>
              </a:rPr>
              <a:t>5</a:t>
            </a:r>
            <a:endParaRPr lang="en-US" altLang="zh-CN" sz="3200" b="1">
              <a:solidFill>
                <a:srgbClr val="FFFFFF"/>
              </a:solidFill>
            </a:endParaRPr>
          </a:p>
        </p:txBody>
      </p:sp>
      <p:sp>
        <p:nvSpPr>
          <p:cNvPr id="13" name="Line 239"/>
          <p:cNvSpPr>
            <a:spLocks noChangeShapeType="1"/>
          </p:cNvSpPr>
          <p:nvPr>
            <p:custDataLst>
              <p:tags r:id="rId7"/>
            </p:custDataLst>
          </p:nvPr>
        </p:nvSpPr>
        <p:spPr bwMode="gray">
          <a:xfrm>
            <a:off x="3409950" y="3179445"/>
            <a:ext cx="6240145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tailEnd type="oval" w="med" len="med"/>
          </a:ln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4" name="Rectangle 240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 rot="3419336">
            <a:off x="3030855" y="2411095"/>
            <a:ext cx="639445" cy="694055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wrap="none" anchor="ctr">
            <a:flatTx/>
          </a:bodyPr>
          <a:lstStyle/>
          <a:p>
            <a:endParaRPr kumimoji="0" lang="zh-CN" altLang="en-US"/>
          </a:p>
        </p:txBody>
      </p:sp>
      <p:sp>
        <p:nvSpPr>
          <p:cNvPr id="15" name="Text Box 24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4121150" y="2459355"/>
            <a:ext cx="5770245" cy="584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</a:ln>
        </p:spPr>
        <p:txBody>
          <a:bodyPr wrap="square" rIns="36000">
            <a:noAutofit/>
          </a:bodyPr>
          <a:lstStyle/>
          <a:p>
            <a:pPr lvl="0" algn="l" eaLnBrk="0" hangingPunct="0">
              <a:buClrTx/>
              <a:buSzTx/>
              <a:buFontTx/>
            </a:pPr>
            <a:r>
              <a:rPr kumimoji="0"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汇编语言程序格式</a:t>
            </a:r>
            <a:endParaRPr kumimoji="0"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Text Box 24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3213100" y="2468245"/>
            <a:ext cx="408305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0" lang="en-US" altLang="zh-CN" sz="3200" b="1">
                <a:solidFill>
                  <a:srgbClr val="FFFFFF"/>
                </a:solidFill>
              </a:rPr>
              <a:t>2</a:t>
            </a:r>
            <a:endParaRPr kumimoji="0" lang="en-US" altLang="zh-CN" sz="3200" b="1">
              <a:solidFill>
                <a:srgbClr val="FFFFFF"/>
              </a:solidFill>
            </a:endParaRPr>
          </a:p>
        </p:txBody>
      </p:sp>
      <p:grpSp>
        <p:nvGrpSpPr>
          <p:cNvPr id="31752" name="Group 248"/>
          <p:cNvGrpSpPr/>
          <p:nvPr/>
        </p:nvGrpSpPr>
        <p:grpSpPr bwMode="auto">
          <a:xfrm>
            <a:off x="3003550" y="1417955"/>
            <a:ext cx="6646545" cy="741045"/>
            <a:chOff x="1248" y="3230"/>
            <a:chExt cx="3140" cy="350"/>
          </a:xfrm>
        </p:grpSpPr>
        <p:sp>
          <p:nvSpPr>
            <p:cNvPr id="31753" name="Line 249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54" name="Rectangle 25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55" name="Text Box 251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1776" y="3244"/>
              <a:ext cx="2208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汇编语言概述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1756" name="Text Box 252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1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17" name="圆角矩形标注 16"/>
          <p:cNvSpPr/>
          <p:nvPr>
            <p:custDataLst>
              <p:tags r:id="rId15"/>
            </p:custDataLst>
          </p:nvPr>
        </p:nvSpPr>
        <p:spPr>
          <a:xfrm>
            <a:off x="6932930" y="1226820"/>
            <a:ext cx="4741545" cy="1317625"/>
          </a:xfrm>
          <a:prstGeom prst="wedgeRoundRectCallout">
            <a:avLst>
              <a:gd name="adj1" fmla="val -37590"/>
              <a:gd name="adj2" fmla="val 70867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汇编语言程序结构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汇编语言程序格式：完整和简化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汇编语言指令格式：硬指令和伪指令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5" grpId="0" bldLvl="0" animBg="1"/>
      <p:bldP spid="17" grpId="0" bldLvl="0" animBg="1"/>
      <p:bldP spid="17" grpId="1" bldLvl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6581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汇编指令的操作数形式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矩形 3"/>
          <p:cNvSpPr/>
          <p:nvPr/>
        </p:nvSpPr>
        <p:spPr>
          <a:xfrm>
            <a:off x="508635" y="1160145"/>
            <a:ext cx="11160125" cy="3180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73380" lvl="0" indent="-46482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操作数的形式</a:t>
            </a:r>
            <a:endParaRPr kumimoji="0"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常数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：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MOV AX, 3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寄存器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：通过寄存器名字即可获得要操作的数值。例：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MOV AX, BX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标号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：表示指令的地址。例如：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JMP L1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变量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：表示变量的地址。例如：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MOV AX, Value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表达式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：例如：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MOV AX, 3+4      MOV AX, [BX+1000H]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7845" y="4489450"/>
            <a:ext cx="11155680" cy="1744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373380" lvl="0" indent="-46482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操作数的含义</a:t>
            </a:r>
            <a:endParaRPr kumimoji="0"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表示数值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：常数，常数表达式。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30580" lvl="1" indent="-4648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地址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：变量，标号，由变量或标号组成的表达式。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3400" y="2393950"/>
            <a:ext cx="4552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cs typeface="+mn-lt"/>
                <a:sym typeface="Wingdings 2" panose="05020102010507070707" charset="0"/>
              </a:rPr>
              <a:t></a:t>
            </a:r>
            <a:endParaRPr lang="zh-CN" altLang="en-US" b="1">
              <a:solidFill>
                <a:srgbClr val="FF0000"/>
              </a:solidFill>
              <a:cs typeface="+mn-lt"/>
              <a:sym typeface="Wingdings 2" panose="05020102010507070707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0860" y="2851150"/>
            <a:ext cx="4552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cs typeface="+mn-lt"/>
                <a:sym typeface="Wingdings 2" panose="05020102010507070707" charset="0"/>
              </a:rPr>
              <a:t></a:t>
            </a:r>
            <a:endParaRPr lang="zh-CN" altLang="en-US" b="1">
              <a:solidFill>
                <a:srgbClr val="FF0000"/>
              </a:solidFill>
              <a:cs typeface="+mn-lt"/>
              <a:sym typeface="Wingdings 2" panose="05020102010507070707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" grpId="1"/>
      <p:bldP spid="5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常量、运算符和表达式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矩形 3"/>
          <p:cNvSpPr/>
          <p:nvPr/>
        </p:nvSpPr>
        <p:spPr>
          <a:xfrm>
            <a:off x="508635" y="1758315"/>
            <a:ext cx="11160125" cy="4182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564515" lvl="0" indent="-456565" algn="l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数字常量</a:t>
            </a:r>
            <a:endParaRPr 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21715" lvl="1" indent="-45656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十进制：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0~9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结尾，默认情况下，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后缀可省略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21715" lvl="1" indent="-45656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十六进制：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0~F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结尾，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A~F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开头时前面要加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21715" lvl="1" indent="-45656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二进制：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0~1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结尾。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21715" lvl="1" indent="-45656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八进制：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0~7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，以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结尾。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64515" lvl="0" indent="-456565" algn="l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字符串常量</a:t>
            </a:r>
            <a:endParaRPr 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21715" lvl="1" indent="-45656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单引号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双引号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括起来，值为每个字符的ASCII码。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21715" lvl="1" indent="-45656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例：</a:t>
            </a:r>
            <a:r>
              <a:rPr lang="en-US" altLang="zh-CN" dirty="0">
                <a:solidFill>
                  <a:schemeClr val="tx1"/>
                </a:solidFill>
                <a:cs typeface="+mn-lt"/>
                <a:sym typeface="+mn-ea"/>
              </a:rPr>
              <a:t>‘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abc</a:t>
            </a:r>
            <a:r>
              <a:rPr lang="en-US" altLang="zh-CN" dirty="0">
                <a:solidFill>
                  <a:schemeClr val="tx1"/>
                </a:solidFill>
                <a:cs typeface="+mn-lt"/>
                <a:sym typeface="+mn-ea"/>
              </a:rPr>
              <a:t>’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dirty="0">
                <a:solidFill>
                  <a:schemeClr val="tx1"/>
                </a:solidFill>
                <a:cs typeface="+mn-lt"/>
                <a:sym typeface="+mn-ea"/>
              </a:rPr>
              <a:t>‘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</a:t>
            </a:r>
            <a:r>
              <a:rPr lang="en-US" altLang="zh-CN" dirty="0">
                <a:solidFill>
                  <a:schemeClr val="tx1"/>
                </a:solidFill>
                <a:cs typeface="+mn-lt"/>
                <a:sym typeface="+mn-ea"/>
              </a:rPr>
              <a:t>’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dirty="0">
                <a:solidFill>
                  <a:schemeClr val="tx1"/>
                </a:solidFill>
                <a:ea typeface="微软雅黑" panose="020B0503020204020204" charset="-122"/>
                <a:cs typeface="+mn-lt"/>
                <a:sym typeface="+mn-ea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Hello, Assembly!</a:t>
            </a:r>
            <a:r>
              <a:rPr lang="en-US" altLang="zh-CN" dirty="0">
                <a:solidFill>
                  <a:schemeClr val="tx1"/>
                </a:solidFill>
                <a:ea typeface="微软雅黑" panose="020B0503020204020204" charset="-122"/>
                <a:cs typeface="+mn-lt"/>
                <a:sym typeface="+mn-ea"/>
              </a:rPr>
              <a:t>”</a:t>
            </a:r>
            <a:endParaRPr lang="en-US" altLang="zh-CN" dirty="0">
              <a:solidFill>
                <a:schemeClr val="tx1"/>
              </a:solidFill>
              <a:ea typeface="微软雅黑" panose="020B0503020204020204" charset="-122"/>
              <a:cs typeface="+mn-lt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None/>
              <a:defRPr/>
            </a:pPr>
            <a:r>
              <a:rPr 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 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常量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514600" y="1128395"/>
            <a:ext cx="7416800" cy="121920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6" name="Group 233"/>
          <p:cNvGrpSpPr/>
          <p:nvPr>
            <p:custDataLst>
              <p:tags r:id="rId1"/>
            </p:custDataLst>
          </p:nvPr>
        </p:nvGrpSpPr>
        <p:grpSpPr bwMode="auto">
          <a:xfrm>
            <a:off x="3003551" y="520700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71" name="Text Box 236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1776" y="2050"/>
              <a:ext cx="2517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存储器组织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72" name="Text Box 237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1747" name="Group 238"/>
          <p:cNvGrpSpPr/>
          <p:nvPr>
            <p:custDataLst>
              <p:tags r:id="rId5"/>
            </p:custDataLst>
          </p:nvPr>
        </p:nvGrpSpPr>
        <p:grpSpPr bwMode="auto">
          <a:xfrm>
            <a:off x="3003551" y="2667000"/>
            <a:ext cx="6646333" cy="740833"/>
            <a:chOff x="1248" y="2640"/>
            <a:chExt cx="3140" cy="350"/>
          </a:xfrm>
        </p:grpSpPr>
        <p:sp>
          <p:nvSpPr>
            <p:cNvPr id="31765" name="Line 239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6" name="Rectangle 240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67" name="Text Box 24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1776" y="2650"/>
              <a:ext cx="2064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微处理器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68" name="Text Box 242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gray">
            <a:xfrm>
              <a:off x="1347" y="265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2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1748" name="Group 243"/>
          <p:cNvGrpSpPr/>
          <p:nvPr>
            <p:custDataLst>
              <p:tags r:id="rId10"/>
            </p:custDataLst>
          </p:nvPr>
        </p:nvGrpSpPr>
        <p:grpSpPr bwMode="auto">
          <a:xfrm>
            <a:off x="3003551" y="3958167"/>
            <a:ext cx="6648449" cy="740833"/>
            <a:chOff x="1248" y="3230"/>
            <a:chExt cx="3141" cy="350"/>
          </a:xfrm>
        </p:grpSpPr>
        <p:sp>
          <p:nvSpPr>
            <p:cNvPr id="31761" name="Line 244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2" name="Rectangle 24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63" name="Text Box 246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1776" y="3236"/>
              <a:ext cx="2592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内部结构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764" name="Text Box 247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3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8435"/>
            <a:ext cx="12217400" cy="557530"/>
          </a:xfrm>
        </p:spPr>
        <p:txBody>
          <a:bodyPr/>
          <a:lstStyle/>
          <a:p>
            <a:r>
              <a:rPr lang="zh-CN" altLang="en-US" sz="4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  基础知识与理论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1752" name="Group 248"/>
          <p:cNvGrpSpPr/>
          <p:nvPr>
            <p:custDataLst>
              <p:tags r:id="rId15"/>
            </p:custDataLst>
          </p:nvPr>
        </p:nvGrpSpPr>
        <p:grpSpPr bwMode="auto">
          <a:xfrm>
            <a:off x="3003551" y="1418167"/>
            <a:ext cx="6646333" cy="740833"/>
            <a:chOff x="1248" y="3230"/>
            <a:chExt cx="3140" cy="350"/>
          </a:xfrm>
        </p:grpSpPr>
        <p:sp>
          <p:nvSpPr>
            <p:cNvPr id="31753" name="Line 249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54" name="Rectangle 25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55" name="Text Box 251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gray">
            <a:xfrm>
              <a:off x="1776" y="3244"/>
              <a:ext cx="2208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</a:rPr>
                <a:t>基础知识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6" name="Text Box 252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1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常量、运算符和表达式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矩形 3"/>
          <p:cNvSpPr/>
          <p:nvPr/>
        </p:nvSpPr>
        <p:spPr>
          <a:xfrm>
            <a:off x="508635" y="1148715"/>
            <a:ext cx="11160125" cy="165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564515" lvl="0" indent="-456565" algn="l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符号常量</a:t>
            </a:r>
            <a:endParaRPr 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21715" lvl="1" indent="-45656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利用一个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标识符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来表示一个数值。提高程序的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可读性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通用性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21715" lvl="1" indent="-45656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定义符号常量的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个伪指令：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EQU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dirty="0">
              <a:solidFill>
                <a:schemeClr val="tx1"/>
              </a:solidFill>
              <a:ea typeface="微软雅黑" panose="020B0503020204020204" charset="-122"/>
              <a:cs typeface="+mn-lt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8635" y="2971800"/>
            <a:ext cx="11160760" cy="1856740"/>
            <a:chOff x="801" y="4680"/>
            <a:chExt cx="17576" cy="2924"/>
          </a:xfrm>
        </p:grpSpPr>
        <p:sp>
          <p:nvSpPr>
            <p:cNvPr id="3" name="矩形 2"/>
            <p:cNvSpPr/>
            <p:nvPr>
              <p:custDataLst>
                <p:tags r:id="rId1"/>
              </p:custDataLst>
            </p:nvPr>
          </p:nvSpPr>
          <p:spPr>
            <a:xfrm>
              <a:off x="801" y="4680"/>
              <a:ext cx="17576" cy="987"/>
            </a:xfrm>
            <a:prstGeom prst="rect">
              <a:avLst/>
            </a:prstGeom>
            <a:solidFill>
              <a:srgbClr val="ADE3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344805" lvl="0" indent="-342900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charset="0"/>
                <a:buChar char="p"/>
              </a:pPr>
              <a:r>
                <a:rPr kumimoji="0" lang="zh-CN" altLang="en-US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符号常量定义伪指令（方法</a:t>
              </a:r>
              <a:r>
                <a:rPr kumimoji="0" lang="en-US" altLang="zh-CN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</a:t>
              </a:r>
              <a:r>
                <a:rPr kumimoji="0" lang="zh-CN" altLang="en-US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）：</a:t>
              </a:r>
              <a:r>
                <a:rPr kumimoji="0" lang="en-US" altLang="zh-CN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EQU</a:t>
              </a:r>
              <a:r>
                <a:rPr kumimoji="0" lang="zh-CN" altLang="en-US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（等价）</a:t>
              </a:r>
              <a:endPara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3982" y="5950"/>
              <a:ext cx="9548" cy="1654"/>
            </a:xfrm>
            <a:prstGeom prst="rect">
              <a:avLst/>
            </a:prstGeom>
            <a:solidFill>
              <a:srgbClr val="F8B86A"/>
            </a:solidFill>
          </p:spPr>
          <p:txBody>
            <a:bodyPr wrap="square" rtlCol="0" anchor="ctr" anchorCtr="0">
              <a:noAutofit/>
            </a:bodyPr>
            <a:lstStyle/>
            <a:p>
              <a:pPr marL="0" lvl="0" indent="457200" algn="l" eaLnBrk="1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符号名</a:t>
              </a: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　</a:t>
              </a: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EQU     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数值或数值表达式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0" lvl="0" indent="457200" algn="l" eaLnBrk="1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符号名</a:t>
              </a: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　</a:t>
              </a: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EQU    &lt;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字符串</a:t>
              </a: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&gt;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12" name="圆角矩形标注 11"/>
          <p:cNvSpPr/>
          <p:nvPr>
            <p:custDataLst>
              <p:tags r:id="rId3"/>
            </p:custDataLst>
          </p:nvPr>
        </p:nvSpPr>
        <p:spPr>
          <a:xfrm>
            <a:off x="2667000" y="5029200"/>
            <a:ext cx="5856605" cy="1366520"/>
          </a:xfrm>
          <a:prstGeom prst="wedgeRoundRectCallout">
            <a:avLst>
              <a:gd name="adj1" fmla="val 1393"/>
              <a:gd name="adj2" fmla="val -72258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给符号定义一个数值或字符串。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字符串必须带 &lt;&gt;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&lt;&gt;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内可以是一条</a:t>
            </a:r>
            <a:r>
              <a:rPr kumimoji="0"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一符号名只能定义一次，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不可重复定义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常量、运算符和表达式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3048000" y="1283970"/>
            <a:ext cx="5879465" cy="1744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1905" lvl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</a:pP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PrintChar	EQU	2</a:t>
            </a:r>
            <a:endParaRPr kumimoji="0"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1905" lvl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</a:pP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Space		EQU	20H</a:t>
            </a:r>
            <a:endParaRPr kumimoji="0"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1905" lvl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</a:pP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DOS_Call	EQU	&lt;INT 21H&gt;</a:t>
            </a:r>
            <a:endParaRPr kumimoji="0"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89530" y="3429000"/>
            <a:ext cx="3436620" cy="1668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1905" lvl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</a:pP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MOV	   AH, PrintChar</a:t>
            </a:r>
            <a:endParaRPr kumimoji="0"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1905" lvl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</a:pP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MOV	   DL, Space</a:t>
            </a:r>
            <a:endParaRPr kumimoji="0"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1905" lvl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</a:pP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DOS_Call</a:t>
            </a:r>
            <a:endParaRPr kumimoji="0"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121400" y="3428365"/>
            <a:ext cx="3197225" cy="1669415"/>
            <a:chOff x="7360" y="5759"/>
            <a:chExt cx="5035" cy="2629"/>
          </a:xfrm>
        </p:grpSpPr>
        <p:sp>
          <p:nvSpPr>
            <p:cNvPr id="15" name="矩形 14"/>
            <p:cNvSpPr/>
            <p:nvPr>
              <p:custDataLst>
                <p:tags r:id="rId2"/>
              </p:custDataLst>
            </p:nvPr>
          </p:nvSpPr>
          <p:spPr>
            <a:xfrm>
              <a:off x="8880" y="5759"/>
              <a:ext cx="3515" cy="26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1905" lvl="0" algn="l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+mj-lt"/>
              </a:pPr>
              <a:r>
                <a:rPr kumimoji="0" lang="en-US" altLang="zh-CN" sz="2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j-ea"/>
                  <a:sym typeface="+mn-ea"/>
                </a:rPr>
                <a:t>MOV	AH, 2</a:t>
              </a:r>
              <a:endPara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endParaRPr>
            </a:p>
            <a:p>
              <a:pPr marL="1905" lvl="0" algn="l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+mj-lt"/>
              </a:pPr>
              <a:r>
                <a:rPr kumimoji="0" lang="en-US" altLang="zh-CN" sz="2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j-ea"/>
                  <a:sym typeface="+mn-ea"/>
                </a:rPr>
                <a:t>MOV	DL, 32</a:t>
              </a:r>
              <a:endPara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endParaRPr>
            </a:p>
            <a:p>
              <a:pPr marL="1905" lvl="0" algn="l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+mj-lt"/>
              </a:pPr>
              <a:r>
                <a:rPr kumimoji="0" lang="en-US" altLang="zh-CN" sz="2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j-ea"/>
                  <a:sym typeface="+mn-ea"/>
                </a:rPr>
                <a:t>INT	21H</a:t>
              </a:r>
              <a:endPara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endParaRPr>
            </a:p>
          </p:txBody>
        </p:sp>
        <p:sp>
          <p:nvSpPr>
            <p:cNvPr id="17" name="右箭头 16"/>
            <p:cNvSpPr/>
            <p:nvPr>
              <p:custDataLst>
                <p:tags r:id="rId3"/>
              </p:custDataLst>
            </p:nvPr>
          </p:nvSpPr>
          <p:spPr>
            <a:xfrm>
              <a:off x="7360" y="6864"/>
              <a:ext cx="1441" cy="512"/>
            </a:xfrm>
            <a:prstGeom prst="rightArrow">
              <a:avLst/>
            </a:prstGeom>
            <a:solidFill>
              <a:srgbClr val="7DDF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圆角矩形标注 18"/>
          <p:cNvSpPr/>
          <p:nvPr>
            <p:custDataLst>
              <p:tags r:id="rId4"/>
            </p:custDataLst>
          </p:nvPr>
        </p:nvSpPr>
        <p:spPr>
          <a:xfrm>
            <a:off x="2133600" y="5410200"/>
            <a:ext cx="3401695" cy="725170"/>
          </a:xfrm>
          <a:prstGeom prst="wedgeRoundRectCallout">
            <a:avLst>
              <a:gd name="adj1" fmla="val -3550"/>
              <a:gd name="adj2" fmla="val -110945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哪一种风格更好？为什么？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圆角矩形标注 1"/>
          <p:cNvSpPr/>
          <p:nvPr>
            <p:custDataLst>
              <p:tags r:id="rId5"/>
            </p:custDataLst>
          </p:nvPr>
        </p:nvSpPr>
        <p:spPr>
          <a:xfrm>
            <a:off x="5867400" y="5410200"/>
            <a:ext cx="3634105" cy="725170"/>
          </a:xfrm>
          <a:prstGeom prst="wedgeRoundRectCallout">
            <a:avLst>
              <a:gd name="adj1" fmla="val -40498"/>
              <a:gd name="adj2" fmla="val -10814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提高程序的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可读性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9" grpId="0" bldLvl="0" animBg="1"/>
      <p:bldP spid="2" grpId="0" bldLvl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常量、运算符和表达式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581400" y="2184400"/>
            <a:ext cx="4639310" cy="669925"/>
          </a:xfrm>
          <a:prstGeom prst="rect">
            <a:avLst/>
          </a:prstGeom>
          <a:solidFill>
            <a:srgbClr val="F8B86A"/>
          </a:solidFill>
        </p:spPr>
        <p:txBody>
          <a:bodyPr wrap="square" rtlCol="0" anchor="ctr" anchorCtr="0">
            <a:noAutofit/>
          </a:bodyPr>
          <a:lstStyle/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符号名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=  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数值表达式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397375"/>
            <a:ext cx="3064510" cy="1402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358005"/>
            <a:ext cx="2815590" cy="1383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乘号 14"/>
          <p:cNvSpPr/>
          <p:nvPr>
            <p:custDataLst>
              <p:tags r:id="rId4"/>
            </p:custDataLst>
          </p:nvPr>
        </p:nvSpPr>
        <p:spPr>
          <a:xfrm>
            <a:off x="5257800" y="4699000"/>
            <a:ext cx="914400" cy="762000"/>
          </a:xfrm>
          <a:prstGeom prst="mathMultiply">
            <a:avLst>
              <a:gd name="adj1" fmla="val 119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9573895" y="4622800"/>
            <a:ext cx="86995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5400" b="1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√</a:t>
            </a:r>
            <a:endParaRPr lang="zh-CN" altLang="en-US" sz="5400" b="1">
              <a:solidFill>
                <a:srgbClr val="FF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圆角矩形标注 11"/>
          <p:cNvSpPr/>
          <p:nvPr>
            <p:custDataLst>
              <p:tags r:id="rId6"/>
            </p:custDataLst>
          </p:nvPr>
        </p:nvSpPr>
        <p:spPr>
          <a:xfrm>
            <a:off x="2057400" y="3098800"/>
            <a:ext cx="8125460" cy="1030605"/>
          </a:xfrm>
          <a:prstGeom prst="wedgeRoundRectCallout">
            <a:avLst>
              <a:gd name="adj1" fmla="val 2969"/>
              <a:gd name="adj2" fmla="val -84257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EQU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定义符号常量时，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一符号名只能定义一次，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不可重复定义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kumimoji="0"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允许重复赋值</a:t>
            </a:r>
            <a:r>
              <a:rPr kumimoji="0"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508635" y="1270000"/>
            <a:ext cx="11160760" cy="62674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44805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p"/>
            </a:pP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符号常量定义伪指令</a:t>
            </a: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（方法</a:t>
            </a:r>
            <a:r>
              <a:rPr kumimoji="0"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endParaRPr kumimoji="0"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3" grpId="0"/>
      <p:bldP spid="12" grpId="0" bldLvl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常量、运算符和表达式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08635" y="11042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None/>
              <a:defRPr/>
            </a:pPr>
            <a:r>
              <a:rPr 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2. 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运算符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3595370"/>
            <a:ext cx="9932670" cy="2807970"/>
          </a:xfrm>
          <a:prstGeom prst="rect">
            <a:avLst/>
          </a:prstGeom>
        </p:spPr>
      </p:pic>
      <p:sp>
        <p:nvSpPr>
          <p:cNvPr id="12" name="圆角矩形标注 11"/>
          <p:cNvSpPr/>
          <p:nvPr>
            <p:custDataLst>
              <p:tags r:id="rId4"/>
            </p:custDataLst>
          </p:nvPr>
        </p:nvSpPr>
        <p:spPr>
          <a:xfrm>
            <a:off x="6934200" y="4009390"/>
            <a:ext cx="2275205" cy="467995"/>
          </a:xfrm>
          <a:prstGeom prst="wedgeRoundRectCallout">
            <a:avLst>
              <a:gd name="adj1" fmla="val -59680"/>
              <a:gd name="adj2" fmla="val 6308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AX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3*4+5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圆角矩形标注 8"/>
          <p:cNvSpPr/>
          <p:nvPr>
            <p:custDataLst>
              <p:tags r:id="rId5"/>
            </p:custDataLst>
          </p:nvPr>
        </p:nvSpPr>
        <p:spPr>
          <a:xfrm>
            <a:off x="6934200" y="4495800"/>
            <a:ext cx="4128770" cy="467995"/>
          </a:xfrm>
          <a:prstGeom prst="wedgeRoundRectCallout">
            <a:avLst>
              <a:gd name="adj1" fmla="val -55982"/>
              <a:gd name="adj2" fmla="val -6852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AND</a:t>
            </a:r>
            <a:r>
              <a: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AX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0FFH </a:t>
            </a:r>
            <a:r>
              <a:rPr 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AND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0FF00H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圆角矩形标注 9"/>
          <p:cNvSpPr/>
          <p:nvPr>
            <p:custDataLst>
              <p:tags r:id="rId6"/>
            </p:custDataLst>
          </p:nvPr>
        </p:nvSpPr>
        <p:spPr>
          <a:xfrm>
            <a:off x="6934200" y="4968875"/>
            <a:ext cx="4128770" cy="467995"/>
          </a:xfrm>
          <a:prstGeom prst="wedgeRoundRectCallout">
            <a:avLst>
              <a:gd name="adj1" fmla="val -55982"/>
              <a:gd name="adj2" fmla="val -67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AL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0101B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SHL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(2*2)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508635" y="1670685"/>
            <a:ext cx="11160125" cy="18402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564515" lvl="0" indent="-456565" algn="l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能够对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数值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地址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进行运算，结果作为指令的操作数使用。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64515" lvl="0" indent="-456565" algn="l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运算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汇编过程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中进行，而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不是由CPU执行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指令时完成。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64515" lvl="0" indent="-456565" algn="l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有些运算符与硬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指令名字相同，汇编程序能够根据上下文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自动判定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其是硬指令还是运算符。</a:t>
            </a:r>
            <a:endParaRPr lang="en-US" altLang="zh-CN" dirty="0">
              <a:solidFill>
                <a:schemeClr val="tx1"/>
              </a:solidFill>
              <a:ea typeface="微软雅黑" panose="020B0503020204020204" charset="-122"/>
              <a:cs typeface="+mn-lt"/>
              <a:sym typeface="+mn-ea"/>
            </a:endParaRPr>
          </a:p>
        </p:txBody>
      </p:sp>
      <p:sp>
        <p:nvSpPr>
          <p:cNvPr id="8" name="圆角矩形标注 7"/>
          <p:cNvSpPr/>
          <p:nvPr>
            <p:custDataLst>
              <p:tags r:id="rId8"/>
            </p:custDataLst>
          </p:nvPr>
        </p:nvSpPr>
        <p:spPr>
          <a:xfrm>
            <a:off x="7862570" y="3051175"/>
            <a:ext cx="3200400" cy="845820"/>
          </a:xfrm>
          <a:prstGeom prst="wedgeRoundRectCallout">
            <a:avLst>
              <a:gd name="adj1" fmla="val 535"/>
              <a:gd name="adj2" fmla="val 126663"/>
              <a:gd name="adj3" fmla="val 16667"/>
            </a:avLst>
          </a:prstGeom>
          <a:solidFill>
            <a:srgbClr val="ADE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操作数中的为运算符，而非指令！</a:t>
            </a:r>
            <a:endParaRPr kumimoji="0" 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9" grpId="0" bldLvl="0" animBg="1"/>
      <p:bldP spid="10" grpId="0" bldLvl="0" animBg="1"/>
      <p:bldP spid="8" grpId="0" bldLvl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常量、运算符和表达式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" y="1199515"/>
            <a:ext cx="9867900" cy="27895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" y="4114800"/>
            <a:ext cx="10788650" cy="104965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rIns="144145" numCol="1" spcCol="0" rtlCol="0" fromWordArt="0" anchor="ctr" anchorCtr="0" forceAA="0" compatLnSpc="1">
            <a:noAutofit/>
          </a:bodyPr>
          <a:lstStyle/>
          <a:p>
            <a:pPr marL="564515" lvl="0" indent="-45656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关系运算符：比较数值之间的关系。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64515" lvl="0" indent="-45656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结果：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(补码FFFF)表示True，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表示False。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3"/>
            </p:custDataLst>
          </p:nvPr>
        </p:nvSpPr>
        <p:spPr>
          <a:xfrm>
            <a:off x="685800" y="2994660"/>
            <a:ext cx="9694545" cy="44196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09600" y="5257800"/>
            <a:ext cx="10788650" cy="61976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rIns="144145" numCol="1" spcCol="0" rtlCol="0" fromWordArt="0" anchor="ctr" anchorCtr="0" forceAA="0" compatLnSpc="1">
            <a:noAutofit/>
          </a:bodyPr>
          <a:lstStyle/>
          <a:p>
            <a:pPr marL="564515" lvl="0" indent="-45656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BX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((PORT LT 5) AND 20) OR ((PORT GE 5) AND 30)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圆角矩形标注 9"/>
          <p:cNvSpPr/>
          <p:nvPr>
            <p:custDataLst>
              <p:tags r:id="rId5"/>
            </p:custDataLst>
          </p:nvPr>
        </p:nvSpPr>
        <p:spPr>
          <a:xfrm>
            <a:off x="6934200" y="4114800"/>
            <a:ext cx="4468495" cy="967105"/>
          </a:xfrm>
          <a:prstGeom prst="wedgeRoundRectCallout">
            <a:avLst>
              <a:gd name="adj1" fmla="val -38717"/>
              <a:gd name="adj2" fmla="val 7605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PORT &lt; 5,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结果为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MOV BX, 20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否则，结果为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MOV BX,30</a:t>
            </a:r>
            <a:endParaRPr kumimoji="0"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2" grpId="2" bldLvl="0" animBg="1"/>
      <p:bldP spid="2" grpId="0" bldLvl="0" animBg="1"/>
      <p:bldP spid="10" grpId="0" bldLvl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常量、运算符和表达式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None/>
              <a:defRPr/>
            </a:pPr>
            <a:r>
              <a:rPr 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 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表达式</a:t>
            </a:r>
            <a:endParaRPr lang="en-US" altLang="zh-CN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08635" y="1746885"/>
            <a:ext cx="11160125" cy="1744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800100" lvl="1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组成：由常量、变量、标号、寄存器、运算符等组合的序列。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特点：表达式的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运算不由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而是在程序汇编过程中计算确定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，并将结果作为操作数来参与指令操作。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508635" y="3733800"/>
            <a:ext cx="11160125" cy="212534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rIns="144145" numCol="1" spcCol="0" rtlCol="0" fromWordArt="0" anchor="ctr" anchorCtr="0" forceAA="0" compatLnSpc="1">
            <a:noAutofit/>
          </a:bodyPr>
          <a:lstStyle/>
          <a:p>
            <a:pPr marL="0" lv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(1)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数字表达式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639445" lvl="1" indent="-34861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由运算符连接常量组成，在程序运行之前已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提前算出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39445" lvl="1" indent="-34861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作用：不仅执行速度不受影响，而且提高程序的可读性。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39445" lvl="1" indent="-34861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DX, (6*A-B)/2</a:t>
            </a:r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常量、运算符和表达式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500380" y="1219200"/>
            <a:ext cx="11160125" cy="2649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lstStyle/>
          <a:p>
            <a: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(2)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地址表达式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639445" lvl="1" indent="-34861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名字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标号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以及操作符组成，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结果是一个存储单元的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地址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，目的是从存储器中获取内容。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39445" lvl="1" indent="-34861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当该地址存储的是数据时，称为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变量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39445" lvl="1" indent="-34861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当该地址存储的是指令时，称为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标号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500380" y="4038600"/>
            <a:ext cx="11173460" cy="178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注意事项：</a:t>
            </a:r>
            <a:endParaRPr lang="zh-CN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639445" lvl="1" indent="-34861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使用地址表达式时应注意其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物理意义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39445" lvl="1" indent="-34861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地址乘除、不同段的地址加减无意义。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常量、运算符和表达式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85800" y="1286510"/>
            <a:ext cx="10754995" cy="67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lstStyle/>
          <a:p>
            <a:pPr marL="457200" lvl="1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CL, ARRAY + 1  </a:t>
            </a:r>
            <a:r>
              <a:rPr kumimoji="0" lang="en-US" dirty="0">
                <a:solidFill>
                  <a:srgbClr val="1C98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</a:t>
            </a:r>
            <a:r>
              <a:rPr kumimoji="0" lang="zh-CN" altLang="en-US" dirty="0">
                <a:solidFill>
                  <a:srgbClr val="1C98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指向下一个单元，等价</a:t>
            </a:r>
            <a:r>
              <a:rPr kumimoji="0" lang="en-US" altLang="zh-CN" dirty="0">
                <a:solidFill>
                  <a:srgbClr val="1C98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kumimoji="0"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CL, ARRAY[1]</a:t>
            </a:r>
            <a:endParaRPr kumimoji="0" lang="en-US" altLang="zh-CN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86435" y="3361690"/>
            <a:ext cx="10754995" cy="67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lstStyle/>
          <a:p>
            <a:pPr marL="457200" lvl="1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AX, [BX+SI+1000H]  </a:t>
            </a:r>
            <a:r>
              <a:rPr kumimoji="0" lang="en-US" dirty="0">
                <a:solidFill>
                  <a:srgbClr val="1C98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</a:t>
            </a:r>
            <a:r>
              <a:rPr kumimoji="0" lang="zh-CN" altLang="en-US" dirty="0">
                <a:solidFill>
                  <a:srgbClr val="1C98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等价</a:t>
            </a:r>
            <a:r>
              <a:rPr kumimoji="0" lang="en-US" altLang="zh-CN" dirty="0">
                <a:solidFill>
                  <a:srgbClr val="1C98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kumimoji="0"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AX, 1000H[BX][SI]</a:t>
            </a:r>
            <a:endParaRPr kumimoji="0" lang="en-US" altLang="zh-CN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86435" y="2133600"/>
            <a:ext cx="10754995" cy="1086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lstStyle/>
          <a:p>
            <a:pPr marL="457200" lvl="1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AX, [BX+4]        </a:t>
            </a:r>
            <a:r>
              <a:rPr kumimoji="0" lang="en-US" dirty="0">
                <a:solidFill>
                  <a:srgbClr val="1C98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</a:t>
            </a:r>
            <a:r>
              <a:rPr kumimoji="0" lang="zh-CN" altLang="en-US" dirty="0">
                <a:solidFill>
                  <a:srgbClr val="1C98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寄存器间接寻址</a:t>
            </a:r>
            <a:endParaRPr kumimoji="0" lang="zh-CN" altLang="en-US" dirty="0">
              <a:solidFill>
                <a:srgbClr val="1C981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AX, BX+4</a:t>
            </a:r>
            <a:r>
              <a:rPr kumimoji="0"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kumimoji="0" lang="en-US" dirty="0">
                <a:solidFill>
                  <a:srgbClr val="1C98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</a:t>
            </a:r>
            <a:endParaRPr kumimoji="0" lang="en-US" altLang="zh-CN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  <p:bldP spid="3" grpId="0" bldLvl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467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概念强调</a:t>
            </a:r>
            <a:endParaRPr lang="zh-CN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546735" y="1752600"/>
            <a:ext cx="11160000" cy="1300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21615" lv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+mj-lt"/>
              <a:buNone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变量、标号、段名、子程序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子过程名都属于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地址型参数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，都是由用户定义的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标识符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，指向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存储单元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，分别表示其存储内容的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逻辑地址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46735" y="3276600"/>
            <a:ext cx="11160000" cy="2160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802005" lvl="1" indent="-3429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变量名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：指示所定义变量的起始地址。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标号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：指示硬指令的地址。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段名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：指示相应段的起始地址。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过程名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：指示相应过程的起始地址。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 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变量定义伪指令</a:t>
            </a:r>
            <a:endParaRPr lang="zh-CN" altLang="en-US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04570" y="2457450"/>
            <a:ext cx="5005070" cy="3564890"/>
            <a:chOff x="382" y="3750"/>
            <a:chExt cx="7882" cy="5614"/>
          </a:xfrm>
        </p:grpSpPr>
        <p:sp>
          <p:nvSpPr>
            <p:cNvPr id="10" name="文本框 9"/>
            <p:cNvSpPr txBox="1"/>
            <p:nvPr/>
          </p:nvSpPr>
          <p:spPr>
            <a:xfrm>
              <a:off x="382" y="4609"/>
              <a:ext cx="7882" cy="4755"/>
            </a:xfrm>
            <a:prstGeom prst="rect">
              <a:avLst/>
            </a:prstGeom>
            <a:solidFill>
              <a:srgbClr val="BBE291"/>
            </a:solidFill>
          </p:spPr>
          <p:txBody>
            <a:bodyPr wrap="square" rtlCol="0" anchor="ctr" anchorCtr="0">
              <a:noAutofit/>
            </a:bodyPr>
            <a:lstStyle/>
            <a:p>
              <a:pPr marL="342900" indent="-34290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变量名是用户定义的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标识符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，是一个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符号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，表示存储器某个数据区域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首个字节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偏移地址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，故称为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符号地址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indent="-34290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变量名是为了方便用户存取对应的存储单元，在指令中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作为存储器操作数使用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indent="-34290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可以无变量名，此时只分配空间，无符号地址。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51" name="Line 19"/>
            <p:cNvSpPr/>
            <p:nvPr>
              <p:custDataLst>
                <p:tags r:id="rId2"/>
              </p:custDataLst>
            </p:nvPr>
          </p:nvSpPr>
          <p:spPr>
            <a:xfrm>
              <a:off x="5040" y="3750"/>
              <a:ext cx="0" cy="907"/>
            </a:xfrm>
            <a:prstGeom prst="line">
              <a:avLst/>
            </a:prstGeom>
            <a:ln w="38100" cap="sq" cmpd="sng">
              <a:solidFill>
                <a:srgbClr val="00B050"/>
              </a:solidFill>
              <a:prstDash val="solid"/>
              <a:headEnd type="none" w="sm" len="sm"/>
              <a:tailEnd type="triangle" w="lg" len="lg"/>
            </a:ln>
          </p:spPr>
        </p:sp>
      </p:grpSp>
      <p:grpSp>
        <p:nvGrpSpPr>
          <p:cNvPr id="18" name="组合 17"/>
          <p:cNvGrpSpPr/>
          <p:nvPr/>
        </p:nvGrpSpPr>
        <p:grpSpPr>
          <a:xfrm>
            <a:off x="6149975" y="2465070"/>
            <a:ext cx="1985010" cy="3535494"/>
            <a:chOff x="7250" y="4122"/>
            <a:chExt cx="3126" cy="5116"/>
          </a:xfrm>
        </p:grpSpPr>
        <p:sp>
          <p:nvSpPr>
            <p:cNvPr id="11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7250" y="4925"/>
              <a:ext cx="3126" cy="4313"/>
            </a:xfrm>
            <a:prstGeom prst="rect">
              <a:avLst/>
            </a:prstGeom>
            <a:solidFill>
              <a:srgbClr val="ADE3FF"/>
            </a:solidFill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分配空间的大小</a:t>
              </a:r>
              <a:endPara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DB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：字节</a:t>
              </a:r>
              <a:endPara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DW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：字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DD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：双字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DF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字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DQ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字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DT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字节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2" name="Line 19"/>
            <p:cNvSpPr/>
            <p:nvPr>
              <p:custDataLst>
                <p:tags r:id="rId4"/>
              </p:custDataLst>
            </p:nvPr>
          </p:nvSpPr>
          <p:spPr>
            <a:xfrm>
              <a:off x="8640" y="4122"/>
              <a:ext cx="0" cy="833"/>
            </a:xfrm>
            <a:prstGeom prst="line">
              <a:avLst/>
            </a:prstGeom>
            <a:ln w="38100" cap="sq" cmpd="sng">
              <a:solidFill>
                <a:srgbClr val="0000FF"/>
              </a:solidFill>
              <a:prstDash val="solid"/>
              <a:headEnd type="none" w="sm" len="sm"/>
              <a:tailEnd type="triangle" w="lg" len="lg"/>
            </a:ln>
          </p:spPr>
        </p:sp>
      </p:grpSp>
      <p:grpSp>
        <p:nvGrpSpPr>
          <p:cNvPr id="2" name="组合 1"/>
          <p:cNvGrpSpPr/>
          <p:nvPr/>
        </p:nvGrpSpPr>
        <p:grpSpPr>
          <a:xfrm>
            <a:off x="8220075" y="2523361"/>
            <a:ext cx="2670810" cy="3477490"/>
            <a:chOff x="6465" y="4098"/>
            <a:chExt cx="4206" cy="5215"/>
          </a:xfrm>
        </p:grpSpPr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6465" y="4846"/>
              <a:ext cx="4206" cy="4467"/>
            </a:xfrm>
            <a:prstGeom prst="rect">
              <a:avLst/>
            </a:prstGeom>
            <a:solidFill>
              <a:srgbClr val="FFA9A9"/>
            </a:solidFill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数值常量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表达式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符号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(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需提前</a:t>
              </a:r>
              <a:r>
                <a:rPr lang="zh-CN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预定义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？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(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初值不确定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DUP (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重复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6" name="Line 19"/>
            <p:cNvSpPr/>
            <p:nvPr>
              <p:custDataLst>
                <p:tags r:id="rId6"/>
              </p:custDataLst>
            </p:nvPr>
          </p:nvSpPr>
          <p:spPr>
            <a:xfrm>
              <a:off x="8640" y="4098"/>
              <a:ext cx="0" cy="864"/>
            </a:xfrm>
            <a:prstGeom prst="line">
              <a:avLst/>
            </a:prstGeom>
            <a:ln w="38100" cap="sq" cmpd="sng">
              <a:solidFill>
                <a:srgbClr val="FF7777"/>
              </a:solidFill>
              <a:prstDash val="solid"/>
              <a:headEnd type="none" w="sm" len="sm"/>
              <a:tailEnd type="triangle" w="lg" len="lg"/>
            </a:ln>
          </p:spPr>
        </p:sp>
      </p:grpSp>
      <p:sp>
        <p:nvSpPr>
          <p:cNvPr id="9" name="文本框 8"/>
          <p:cNvSpPr txBox="1"/>
          <p:nvPr/>
        </p:nvSpPr>
        <p:spPr>
          <a:xfrm>
            <a:off x="2362200" y="1981200"/>
            <a:ext cx="8811260" cy="711835"/>
          </a:xfrm>
          <a:prstGeom prst="rect">
            <a:avLst/>
          </a:prstGeom>
          <a:solidFill>
            <a:srgbClr val="F8B86A"/>
          </a:solidFill>
        </p:spPr>
        <p:txBody>
          <a:bodyPr wrap="square" rtlCol="0" anchor="ctr" anchorCtr="0">
            <a:noAutofit/>
          </a:bodyPr>
          <a:lstStyle/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[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变量名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     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伪指令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初值列表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圆角矩形标注 7"/>
          <p:cNvSpPr/>
          <p:nvPr>
            <p:custDataLst>
              <p:tags r:id="rId7"/>
            </p:custDataLst>
          </p:nvPr>
        </p:nvSpPr>
        <p:spPr>
          <a:xfrm>
            <a:off x="4419600" y="762000"/>
            <a:ext cx="5305425" cy="1016635"/>
          </a:xfrm>
          <a:prstGeom prst="wedgeRoundRectCallout">
            <a:avLst>
              <a:gd name="adj1" fmla="val -41286"/>
              <a:gd name="adj2" fmla="val 97905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功能：为变量分配指定长度的存储空间，并按照要求进行初始化。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  <p:custDataLst>
              <p:tags r:id="rId8"/>
            </p:custDataLst>
          </p:nvPr>
        </p:nvSpPr>
        <p:spPr>
          <a:xfrm>
            <a:off x="3048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计算机常识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609600" y="1741170"/>
            <a:ext cx="5371465" cy="411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r>
              <a:rPr lang="zh-CN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个二进制位（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）：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bit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（比特）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1个字节（B）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Byte = 8 bit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1个字（W）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Word = 2 Byte = 16 bit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双字：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 Byte = 32 bit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 = 1024    = 2</a:t>
            </a:r>
            <a:r>
              <a:rPr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≈ 10</a:t>
            </a:r>
            <a:r>
              <a:rPr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Kilo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 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1024K = 2</a:t>
            </a:r>
            <a:r>
              <a:rPr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≈ 10</a:t>
            </a:r>
            <a:r>
              <a:rPr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Mega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 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r>
              <a:rPr lang="zh-CN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1G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1024M = 2</a:t>
            </a:r>
            <a:r>
              <a:rPr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≈ 10</a:t>
            </a:r>
            <a:r>
              <a:rPr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Giga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r>
              <a:rPr lang="zh-CN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1T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1024G  = 2</a:t>
            </a:r>
            <a:r>
              <a:rPr kumimoji="0"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40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≈ 10</a:t>
            </a:r>
            <a:r>
              <a:rPr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Tera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kumimoji="0"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1P = 1024T  = 2</a:t>
            </a:r>
            <a:r>
              <a:rPr kumimoji="0"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50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≈ 10</a:t>
            </a:r>
            <a:r>
              <a:rPr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15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Peta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kumimoji="0"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1E = 1024P  = 2</a:t>
            </a:r>
            <a:r>
              <a:rPr kumimoji="0"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60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≈ 10</a:t>
            </a:r>
            <a:r>
              <a:rPr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Exa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kumimoji="0"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l"/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1Z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1024E  = 2</a:t>
            </a:r>
            <a:r>
              <a:rPr kumimoji="0"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70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≈ 10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Zetta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kumimoji="0"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609600" y="1174750"/>
            <a:ext cx="5371465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342900" lvl="0" indent="-34290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存储容量单位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400800" y="1174750"/>
            <a:ext cx="5336540" cy="4682490"/>
            <a:chOff x="10080" y="1730"/>
            <a:chExt cx="8404" cy="7374"/>
          </a:xfrm>
        </p:grpSpPr>
        <p:sp>
          <p:nvSpPr>
            <p:cNvPr id="2" name="矩形 1"/>
            <p:cNvSpPr/>
            <p:nvPr>
              <p:custDataLst>
                <p:tags r:id="rId3"/>
              </p:custDataLst>
            </p:nvPr>
          </p:nvSpPr>
          <p:spPr>
            <a:xfrm>
              <a:off x="10080" y="2622"/>
              <a:ext cx="8405" cy="64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342900" lvl="0" indent="-342900" algn="l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charset="0"/>
                <a:buChar char="l"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秒：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1s</a:t>
              </a:r>
              <a:r>
                <a:rPr lang="zh-CN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lvl="0" indent="-342900" algn="l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charset="0"/>
                <a:buChar char="l"/>
              </a:pPr>
              <a:r>
                <a:rPr lang="zh-CN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毫秒</a:t>
              </a:r>
              <a:r>
                <a:rPr lang="zh-CN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1ms = 10</a:t>
              </a:r>
              <a:r>
                <a:rPr lang="en-US" altLang="zh-CN" sz="2000" baseline="30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-3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 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milli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</a:t>
              </a:r>
              <a:endPara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lvl="0" indent="-342900" algn="l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charset="0"/>
                <a:buChar char="l"/>
              </a:pPr>
              <a:r>
                <a:rPr lang="zh-CN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微秒</a:t>
              </a:r>
              <a:r>
                <a:rPr lang="zh-CN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1us = 10</a:t>
              </a:r>
              <a:r>
                <a:rPr lang="en-US" altLang="zh-CN" sz="2000" baseline="30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-6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   (micro)</a:t>
              </a:r>
              <a:endPara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lvl="0" indent="-342900" algn="l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charset="0"/>
                <a:buChar char="l"/>
              </a:pPr>
              <a:r>
                <a:rPr lang="zh-CN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纳秒</a:t>
              </a:r>
              <a:r>
                <a:rPr lang="zh-CN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1ns = 10</a:t>
              </a:r>
              <a:r>
                <a:rPr lang="en-US" altLang="zh-CN" sz="2000" baseline="30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-9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 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nano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</a:t>
              </a:r>
              <a:endPara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lvl="0" indent="-342900" algn="l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charset="0"/>
                <a:buChar char="l"/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皮秒：1ps = 10</a:t>
              </a:r>
              <a:r>
                <a:rPr lang="en-US" altLang="zh-CN" sz="2000" baseline="30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-12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  (pico)</a:t>
              </a:r>
              <a:endPara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lvl="0" indent="-342900" algn="l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charset="0"/>
                <a:buChar char="l"/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飞秒：1fs = 10</a:t>
              </a:r>
              <a:r>
                <a:rPr lang="en-US" altLang="zh-CN" sz="2000" baseline="30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-15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 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femto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lvl="0" indent="-342900" algn="l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charset="0"/>
                <a:buChar char="l"/>
              </a:pP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lvl="0" indent="-342900" algn="l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charset="0"/>
                <a:buChar char="l"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米：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lvl="0" indent="-342900" algn="l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charset="0"/>
                <a:buChar char="l"/>
              </a:pPr>
              <a:r>
                <a:rPr lang="zh-CN" altLang="zh-CN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毫米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1mm = 10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-3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lvl="0" indent="-342900" algn="l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charset="0"/>
                <a:buChar char="l"/>
              </a:pPr>
              <a:r>
                <a:rPr lang="zh-CN" altLang="zh-CN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微米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1um = 10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-6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342900" lvl="0" indent="-342900" algn="l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charset="0"/>
                <a:buChar char="l"/>
              </a:pPr>
              <a:r>
                <a:rPr lang="zh-CN" altLang="zh-CN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纳米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1nm = 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</a:t>
              </a:r>
              <a:r>
                <a:rPr lang="en-US" altLang="zh-CN" sz="2000" baseline="30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-9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4"/>
              </p:custDataLst>
            </p:nvPr>
          </p:nvSpPr>
          <p:spPr>
            <a:xfrm>
              <a:off x="10080" y="1730"/>
              <a:ext cx="8405" cy="892"/>
            </a:xfrm>
            <a:prstGeom prst="rect">
              <a:avLst/>
            </a:prstGeom>
            <a:solidFill>
              <a:srgbClr val="ADE3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 anchorCtr="0">
              <a:noAutofit/>
            </a:bodyPr>
            <a:lstStyle/>
            <a:p>
              <a:pPr marL="342900" lvl="0" indent="-342900" algn="l" eaLnBrk="0" hangingPunct="0">
                <a:buClr>
                  <a:srgbClr val="C00000"/>
                </a:buClr>
                <a:buSzTx/>
                <a:buFont typeface="Wingdings" panose="05000000000000000000" pitchFamily="2" charset="2"/>
                <a:buChar char="p"/>
                <a:defRPr/>
              </a:pPr>
              <a:r>
                <a:rPr lang="en-US" altLang="zh-CN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zh-CN" altLang="en-US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时间和长度单位</a:t>
              </a:r>
              <a:endParaRPr lang="zh-CN" altLang="en-US" sz="2800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08635" y="11931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None/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 DB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字节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定义伪指令，定义</a:t>
            </a:r>
            <a:r>
              <a:rPr lang="en-US" altLang="zh-CN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位整数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08000" y="1765300"/>
            <a:ext cx="11160000" cy="166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44805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功能：给变量分配一个或多个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字节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字节串（字符串）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4805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要求：初值列表中每个数据一定是字节变量。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无符号：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0-255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；有符号：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-128-127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3581400"/>
            <a:ext cx="3691255" cy="28206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733800"/>
            <a:ext cx="5716905" cy="1748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圆角矩形标注 29"/>
          <p:cNvSpPr/>
          <p:nvPr>
            <p:custDataLst>
              <p:tags r:id="rId5"/>
            </p:custDataLst>
          </p:nvPr>
        </p:nvSpPr>
        <p:spPr>
          <a:xfrm>
            <a:off x="2743200" y="5181600"/>
            <a:ext cx="4345940" cy="1395730"/>
          </a:xfrm>
          <a:prstGeom prst="wedgeRoundRectCallout">
            <a:avLst>
              <a:gd name="adj1" fmla="val 4076"/>
              <a:gd name="adj2" fmla="val -7948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：表示数据不确定，未赋初值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DUP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：重复初值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重复次数</a:t>
            </a:r>
            <a:r>
              <a:rPr kumimoji="0"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DUP(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重复值）</a:t>
            </a:r>
            <a:endParaRPr kumimoji="0"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  <p:custDataLst>
              <p:tags r:id="rId6"/>
            </p:custDataLst>
          </p:nvPr>
        </p:nvSpPr>
        <p:spPr>
          <a:xfrm>
            <a:off x="3048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2" bldLvl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0" y="1219200"/>
            <a:ext cx="3768725" cy="2879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574540"/>
            <a:ext cx="10274935" cy="1100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圆角矩形标注 29"/>
          <p:cNvSpPr/>
          <p:nvPr>
            <p:custDataLst>
              <p:tags r:id="rId3"/>
            </p:custDataLst>
          </p:nvPr>
        </p:nvSpPr>
        <p:spPr>
          <a:xfrm>
            <a:off x="990600" y="3352800"/>
            <a:ext cx="3538220" cy="1054735"/>
          </a:xfrm>
          <a:prstGeom prst="wedgeRoundRectCallout">
            <a:avLst>
              <a:gd name="adj1" fmla="val -6765"/>
              <a:gd name="adj2" fmla="val 7763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0"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为变量名（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符号地址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），在指令中用作存储器操作数。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圆角矩形标注 1"/>
          <p:cNvSpPr/>
          <p:nvPr>
            <p:custDataLst>
              <p:tags r:id="rId4"/>
            </p:custDataLst>
          </p:nvPr>
        </p:nvSpPr>
        <p:spPr>
          <a:xfrm>
            <a:off x="4724400" y="5791200"/>
            <a:ext cx="1909445" cy="535940"/>
          </a:xfrm>
          <a:prstGeom prst="wedgeRoundRectCallout">
            <a:avLst>
              <a:gd name="adj1" fmla="val -43880"/>
              <a:gd name="adj2" fmla="val -110900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0"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‘aBC’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66800" y="1447800"/>
            <a:ext cx="5067935" cy="1550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2" bldLvl="0" animBg="1"/>
      <p:bldP spid="2" grpId="2" bldLvl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None/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 DW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定义伪指令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，定义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位整数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08000" y="1752600"/>
            <a:ext cx="11160125" cy="173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44805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功能：给变量分配一个或多个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单元，并为它们赋初值。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Ø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初值列表中每个数据一定是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位字变量。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Ø"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DW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定义的字符串只允许包含一个或两个字符，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如果多于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个，必须用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DB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" y="3962400"/>
            <a:ext cx="5156835" cy="1769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387725"/>
            <a:ext cx="3867785" cy="3404870"/>
          </a:xfrm>
          <a:prstGeom prst="rect">
            <a:avLst/>
          </a:prstGeom>
        </p:spPr>
      </p:pic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8154670" y="5161280"/>
            <a:ext cx="1438910" cy="39433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6"/>
            </p:custDataLst>
          </p:nvPr>
        </p:nvSpPr>
        <p:spPr>
          <a:xfrm>
            <a:off x="8153400" y="3754755"/>
            <a:ext cx="1438910" cy="90678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1828800" y="4580255"/>
            <a:ext cx="2454275" cy="21600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标注 9"/>
          <p:cNvSpPr/>
          <p:nvPr>
            <p:custDataLst>
              <p:tags r:id="rId8"/>
            </p:custDataLst>
          </p:nvPr>
        </p:nvSpPr>
        <p:spPr>
          <a:xfrm>
            <a:off x="2362200" y="5638800"/>
            <a:ext cx="4170045" cy="593725"/>
          </a:xfrm>
          <a:prstGeom prst="wedgeRoundRectCallout">
            <a:avLst>
              <a:gd name="adj1" fmla="val -34488"/>
              <a:gd name="adj2" fmla="val -106042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MAXINT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：常量定义，不占用空间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8153400" y="4714240"/>
            <a:ext cx="1438910" cy="39433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000FF"/>
                </a:solidFill>
              </a:ln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809490" y="4267200"/>
            <a:ext cx="670560" cy="31242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标注 12"/>
          <p:cNvSpPr/>
          <p:nvPr>
            <p:custDataLst>
              <p:tags r:id="rId11"/>
            </p:custDataLst>
          </p:nvPr>
        </p:nvSpPr>
        <p:spPr>
          <a:xfrm>
            <a:off x="3048000" y="3048000"/>
            <a:ext cx="4664710" cy="989965"/>
          </a:xfrm>
          <a:prstGeom prst="wedgeRoundRectCallout">
            <a:avLst>
              <a:gd name="adj1" fmla="val -2872"/>
              <a:gd name="adj2" fmla="val 7373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</a:t>
            </a:r>
            <a:r>
              <a:rPr kumimoji="0"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位数据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处理：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低字节对应低地址，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高字节对应高地址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2" bldLvl="0" animBg="1"/>
      <p:bldP spid="6" grpId="2" bldLvl="0" animBg="1"/>
      <p:bldP spid="7" grpId="2" bldLvl="0" animBg="1"/>
      <p:bldP spid="10" grpId="0" bldLvl="0" animBg="1"/>
      <p:bldP spid="11" grpId="2" bldLvl="0" animBg="1"/>
      <p:bldP spid="12" grpId="2" bldLvl="0" animBg="1"/>
      <p:bldP spid="13" grpId="0" bldLvl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508000" y="1752600"/>
            <a:ext cx="11160125" cy="1379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例：设常量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NUM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和变量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count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定义如下，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count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的偏移地址为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10H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，请分析下列指令的含义。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905" lvl="0" indent="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NUM  EQU  5678H</a:t>
            </a:r>
            <a:endParaRPr kumimoji="0"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905" lvl="0" indent="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count  DW  20H</a:t>
            </a:r>
            <a:endParaRPr kumimoji="0"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None/>
              <a:defRPr/>
            </a:pP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变量名代表变量的逻辑地址（偏移地址）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838200" y="3276600"/>
            <a:ext cx="4027805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AX, [BX+SI+NUM]</a:t>
            </a:r>
            <a:endParaRPr kumimoji="0" 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838200" y="3810000"/>
            <a:ext cx="4027805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AX, count</a:t>
            </a:r>
            <a:endParaRPr kumimoji="0" 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838200" y="4867275"/>
            <a:ext cx="4027805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AX, [SI+count]</a:t>
            </a:r>
            <a:endParaRPr kumimoji="0" 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838200" y="5400675"/>
            <a:ext cx="4027805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LEA	BX, count</a:t>
            </a:r>
            <a:endParaRPr kumimoji="0" 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838200" y="5934075"/>
            <a:ext cx="4027805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BX, OFFSET count</a:t>
            </a:r>
            <a:endParaRPr kumimoji="0" 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15000" y="3276600"/>
            <a:ext cx="5722620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AX, [BX+SI+</a:t>
            </a:r>
            <a:r>
              <a:rPr 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5678H</a:t>
            </a: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</a:t>
            </a:r>
            <a:endParaRPr kumimoji="0" 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15000" y="3810000"/>
            <a:ext cx="5725160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AX, </a:t>
            </a:r>
            <a:r>
              <a:rPr 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[0010H]</a:t>
            </a:r>
            <a:endParaRPr kumimoji="0" lang="en-US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15000" y="4867275"/>
            <a:ext cx="5725160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AX, [SI+</a:t>
            </a:r>
            <a:r>
              <a:rPr 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10H</a:t>
            </a: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MOV  AX, </a:t>
            </a:r>
            <a:r>
              <a:rPr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count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[SI]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15000" y="5400675"/>
            <a:ext cx="5727065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LEA	BX, </a:t>
            </a:r>
            <a:r>
              <a:rPr 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[0010H]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15000" y="5934075"/>
            <a:ext cx="5727065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BX, </a:t>
            </a:r>
            <a:r>
              <a:rPr 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0010H</a:t>
            </a:r>
            <a:endParaRPr kumimoji="0" 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3" name="直接箭头连接符 22"/>
          <p:cNvCxnSpPr>
            <a:stCxn id="9" idx="3"/>
            <a:endCxn id="17" idx="1"/>
          </p:cNvCxnSpPr>
          <p:nvPr/>
        </p:nvCxnSpPr>
        <p:spPr>
          <a:xfrm>
            <a:off x="4866005" y="3509010"/>
            <a:ext cx="8489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876800" y="4038600"/>
            <a:ext cx="8489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866005" y="5099050"/>
            <a:ext cx="8489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4866005" y="5629275"/>
            <a:ext cx="8489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876800" y="6165215"/>
            <a:ext cx="8489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848995" y="4336415"/>
            <a:ext cx="4027805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AX, NUM</a:t>
            </a:r>
            <a:endParaRPr kumimoji="0" 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25795" y="4336415"/>
            <a:ext cx="5725160" cy="464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AX, </a:t>
            </a:r>
            <a:r>
              <a:rPr 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5678H</a:t>
            </a:r>
            <a:endParaRPr kumimoji="0" lang="en-US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4887595" y="4631690"/>
            <a:ext cx="8489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17" grpId="1" animBg="1"/>
      <p:bldP spid="19" grpId="1" animBg="1"/>
      <p:bldP spid="20" grpId="1" animBg="1"/>
      <p:bldP spid="21" grpId="1" animBg="1"/>
      <p:bldP spid="22" grpId="1" animBg="1"/>
      <p:bldP spid="29" grpId="0" bldLvl="0" animBg="1"/>
      <p:bldP spid="29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None/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 DD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双字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定义伪指令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，定义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位整数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08000" y="1752600"/>
            <a:ext cx="11160125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44805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功能：给变量分配一个或多个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单元，并为它们赋初值。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Ø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初值列表中每个数据均为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位双字变量。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508000" y="3048000"/>
            <a:ext cx="11160125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1905" lvl="0" indent="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var1	DD  12345678H		; 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低位字节在低地址，高位字节在高地址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905" lvl="0" indent="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var2	DD  34H, 0, ?, 489H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467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重要说明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6735" y="1752600"/>
            <a:ext cx="11160125" cy="2686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①</a:t>
            </a:r>
            <a:r>
              <a:rPr kumimoji="0" lang="en-US" altLang="zh-CN" b="1" dirty="0">
                <a:solidFill>
                  <a:srgbClr val="0000FF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串定义时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DB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DW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的异同</a:t>
            </a:r>
            <a:endParaRPr kumimoji="0" lang="zh-CN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相同点：都可以定义字符串。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不同点：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9205" lvl="2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DB可以定义多个字符串，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地址依次增大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，先出现的字符为小地址。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9205" lvl="2" indent="-3429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DW只能定义1个或2个字符，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按数据处理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，先出现的字符为大地址。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602" name="Text Box 2"/>
          <p:cNvSpPr txBox="1"/>
          <p:nvPr/>
        </p:nvSpPr>
        <p:spPr>
          <a:xfrm>
            <a:off x="533400" y="4807585"/>
            <a:ext cx="3524250" cy="47434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l" eaLnBrk="1" hangingPunct="1">
              <a:spcBef>
                <a:spcPct val="0"/>
              </a:spcBef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MESS2  DB   </a:t>
            </a:r>
            <a:r>
              <a:rPr lang="en-US" altLang="zh-CN" dirty="0">
                <a:solidFill>
                  <a:srgbClr val="0000FF"/>
                </a:solidFill>
                <a:latin typeface="+mj-lt"/>
                <a:ea typeface="微软雅黑" panose="020B0503020204020204" charset="-122"/>
                <a:cs typeface="+mj-lt"/>
              </a:rPr>
              <a:t>‘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HELLO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charset="-122"/>
                <a:cs typeface="+mn-lt"/>
              </a:rPr>
              <a:t>’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     	</a:t>
            </a:r>
            <a:endParaRPr lang="en-US" altLang="zh-CN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604" name="Text Box 4"/>
          <p:cNvSpPr txBox="1"/>
          <p:nvPr/>
        </p:nvSpPr>
        <p:spPr>
          <a:xfrm>
            <a:off x="520700" y="5340985"/>
            <a:ext cx="5905500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MESS1  DW  </a:t>
            </a:r>
            <a:r>
              <a:rPr lang="en-US" altLang="zh-CN" dirty="0">
                <a:solidFill>
                  <a:srgbClr val="0000FF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‘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charset="-122"/>
                <a:cs typeface="+mn-lt"/>
                <a:sym typeface="+mn-ea"/>
              </a:rPr>
              <a:t>’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‘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CD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charset="-122"/>
                <a:cs typeface="+mn-lt"/>
                <a:sym typeface="+mn-ea"/>
              </a:rPr>
              <a:t>’</a:t>
            </a:r>
            <a:endParaRPr lang="en-US" altLang="zh-CN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560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410835"/>
            <a:ext cx="6264275" cy="332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832668"/>
            <a:ext cx="6264275" cy="344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圆角矩形标注 12"/>
          <p:cNvSpPr/>
          <p:nvPr>
            <p:custDataLst>
              <p:tags r:id="rId4"/>
            </p:custDataLst>
          </p:nvPr>
        </p:nvSpPr>
        <p:spPr>
          <a:xfrm>
            <a:off x="1905000" y="5932170"/>
            <a:ext cx="3759200" cy="580390"/>
          </a:xfrm>
          <a:prstGeom prst="wedgeRoundRectCallout">
            <a:avLst>
              <a:gd name="adj1" fmla="val -3699"/>
              <a:gd name="adj2" fmla="val -91390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不能写成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MESS1 DW‘ABCD’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25602" grpId="0"/>
      <p:bldP spid="25602" grpId="1"/>
      <p:bldP spid="25604" grpId="0"/>
      <p:bldP spid="25604" grpId="1"/>
      <p:bldP spid="13" grpId="0" bldLvl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/>
        </p:nvSpPr>
        <p:spPr>
          <a:xfrm>
            <a:off x="546735" y="1219200"/>
            <a:ext cx="7586980" cy="2099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②</a:t>
            </a:r>
            <a:r>
              <a:rPr kumimoji="0" lang="en-US" altLang="zh-CN" b="1" dirty="0">
                <a:solidFill>
                  <a:srgbClr val="0000FF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变量名用作</a:t>
            </a:r>
            <a:r>
              <a:rPr kumimoji="0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符号地址</a:t>
            </a:r>
            <a:endParaRPr kumimoji="0" lang="zh-CN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DW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后的变量，使用的是其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DD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后的变量，使用的是其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完整地址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：低字存储偏移地址，高字存储段地址。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3886200"/>
            <a:ext cx="3747135" cy="1463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3124200" y="4876800"/>
            <a:ext cx="882650" cy="42735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标注 14"/>
          <p:cNvSpPr/>
          <p:nvPr>
            <p:custDataLst>
              <p:tags r:id="rId3"/>
            </p:custDataLst>
          </p:nvPr>
        </p:nvSpPr>
        <p:spPr>
          <a:xfrm>
            <a:off x="3276600" y="5601970"/>
            <a:ext cx="1736090" cy="593725"/>
          </a:xfrm>
          <a:prstGeom prst="wedgeRoundRectCallout">
            <a:avLst>
              <a:gd name="adj1" fmla="val -34488"/>
              <a:gd name="adj2" fmla="val -106042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符号地址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6" name="Object 9"/>
          <p:cNvGraphicFramePr>
            <a:graphicFrameLocks noChangeAspect="1"/>
          </p:cNvGraphicFramePr>
          <p:nvPr/>
        </p:nvGraphicFramePr>
        <p:xfrm>
          <a:off x="7620000" y="914400"/>
          <a:ext cx="3963988" cy="570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4" imgW="4724400" imgH="6794500" progId="Visio.Drawing.11">
                  <p:embed/>
                </p:oleObj>
              </mc:Choice>
              <mc:Fallback>
                <p:oleObj name="" r:id="rId4" imgW="4724400" imgH="6794500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00" y="914400"/>
                        <a:ext cx="3963988" cy="5702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80" name="Group 16"/>
          <p:cNvGrpSpPr/>
          <p:nvPr/>
        </p:nvGrpSpPr>
        <p:grpSpPr>
          <a:xfrm>
            <a:off x="10088563" y="5340350"/>
            <a:ext cx="1633537" cy="1050925"/>
            <a:chOff x="4003" y="3284"/>
            <a:chExt cx="1029" cy="662"/>
          </a:xfrm>
        </p:grpSpPr>
        <p:graphicFrame>
          <p:nvGraphicFramePr>
            <p:cNvPr id="24582" name="Object 13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4003" y="3420"/>
            <a:ext cx="298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" name="" r:id="rId7" imgW="571500" imgH="533400" progId="Visio.Drawing.11">
                    <p:embed/>
                  </p:oleObj>
                </mc:Choice>
                <mc:Fallback>
                  <p:oleObj name="" r:id="rId7" imgW="571500" imgH="533400" progId="Visio.Drawing.11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003" y="3420"/>
                          <a:ext cx="298" cy="2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3" name="Object 14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4019" y="3668"/>
            <a:ext cx="298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8" name="" r:id="rId10" imgW="571500" imgH="533400" progId="Visio.Drawing.11">
                    <p:embed/>
                  </p:oleObj>
                </mc:Choice>
                <mc:Fallback>
                  <p:oleObj name="" r:id="rId10" imgW="571500" imgH="533400" progId="Visio.Drawing.11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19" y="3668"/>
                          <a:ext cx="298" cy="2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4" name="Object 15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4454" y="3284"/>
            <a:ext cx="578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9" name="" r:id="rId13" imgW="1104900" imgH="1016000" progId="Visio.Drawing.11">
                    <p:embed/>
                  </p:oleObj>
                </mc:Choice>
                <mc:Fallback>
                  <p:oleObj name="" r:id="rId13" imgW="1104900" imgH="1016000" progId="Visio.Drawing.11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54" y="3284"/>
                          <a:ext cx="578" cy="5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圆角矩形 16"/>
          <p:cNvSpPr/>
          <p:nvPr>
            <p:custDataLst>
              <p:tags r:id="rId15"/>
            </p:custDataLst>
          </p:nvPr>
        </p:nvSpPr>
        <p:spPr>
          <a:xfrm>
            <a:off x="8678545" y="4191000"/>
            <a:ext cx="1214120" cy="155130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>
            <p:custDataLst>
              <p:tags r:id="rId16"/>
            </p:custDataLst>
          </p:nvPr>
        </p:nvSpPr>
        <p:spPr>
          <a:xfrm>
            <a:off x="9906000" y="1143000"/>
            <a:ext cx="784860" cy="116967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17"/>
            </p:custDataLst>
          </p:nvPr>
        </p:nvSpPr>
        <p:spPr>
          <a:xfrm>
            <a:off x="9906000" y="2286000"/>
            <a:ext cx="784860" cy="86296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>
            <p:custDataLst>
              <p:tags r:id="rId18"/>
            </p:custDataLst>
          </p:nvPr>
        </p:nvSpPr>
        <p:spPr>
          <a:xfrm>
            <a:off x="9906000" y="3134995"/>
            <a:ext cx="784860" cy="82296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>
            <p:custDataLst>
              <p:tags r:id="rId19"/>
            </p:custDataLst>
          </p:nvPr>
        </p:nvSpPr>
        <p:spPr>
          <a:xfrm>
            <a:off x="9906000" y="3962400"/>
            <a:ext cx="784860" cy="156718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EA7D0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3" grpId="2" bldLvl="0" animBg="1"/>
      <p:bldP spid="15" grpId="0" bldLvl="0" animBg="1"/>
      <p:bldP spid="17" grpId="2" bldLvl="0" animBg="1"/>
      <p:bldP spid="19" grpId="2" bldLvl="0" animBg="1"/>
      <p:bldP spid="20" grpId="2" bldLvl="0" animBg="1"/>
      <p:bldP spid="21" grpId="2" bldLvl="0" animBg="1"/>
      <p:bldP spid="22" grpId="2" bldLvl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371600"/>
            <a:ext cx="4986020" cy="197040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7650" name="Object 86"/>
          <p:cNvGraphicFramePr>
            <a:graphicFrameLocks noChangeAspect="1"/>
          </p:cNvGraphicFramePr>
          <p:nvPr/>
        </p:nvGraphicFramePr>
        <p:xfrm>
          <a:off x="5971540" y="911225"/>
          <a:ext cx="6808470" cy="572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" name="" r:id="rId2" imgW="4132580" imgH="3442970" progId="Visio.Drawing.11">
                  <p:embed/>
                </p:oleObj>
              </mc:Choice>
              <mc:Fallback>
                <p:oleObj name="" r:id="rId2" imgW="4132580" imgH="3442970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1540" y="911225"/>
                        <a:ext cx="6808470" cy="572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0010" name="Group 90"/>
          <p:cNvGrpSpPr/>
          <p:nvPr/>
        </p:nvGrpSpPr>
        <p:grpSpPr>
          <a:xfrm>
            <a:off x="9910763" y="4354513"/>
            <a:ext cx="2979737" cy="1127125"/>
            <a:chOff x="3131" y="2631"/>
            <a:chExt cx="1877" cy="710"/>
          </a:xfrm>
        </p:grpSpPr>
        <p:graphicFrame>
          <p:nvGraphicFramePr>
            <p:cNvPr id="27657" name="Object 87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3131" y="2780"/>
            <a:ext cx="327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8" name="" r:id="rId5" imgW="571500" imgH="533400" progId="Visio.Drawing.11">
                    <p:embed/>
                  </p:oleObj>
                </mc:Choice>
                <mc:Fallback>
                  <p:oleObj name="" r:id="rId5" imgW="571500" imgH="533400" progId="Visio.Drawing.11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31" y="2780"/>
                          <a:ext cx="327" cy="3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8" name="Object 88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3147" y="3036"/>
            <a:ext cx="327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9" name="" r:id="rId8" imgW="571500" imgH="533400" progId="Visio.Drawing.11">
                    <p:embed/>
                  </p:oleObj>
                </mc:Choice>
                <mc:Fallback>
                  <p:oleObj name="" r:id="rId8" imgW="571500" imgH="533400" progId="Visio.Drawing.11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147" y="3036"/>
                          <a:ext cx="327" cy="3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9" name="Object 89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3580" y="2631"/>
            <a:ext cx="1428" cy="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0" name="" r:id="rId11" imgW="1367790" imgH="566420" progId="Visio.Drawing.11">
                    <p:embed/>
                  </p:oleObj>
                </mc:Choice>
                <mc:Fallback>
                  <p:oleObj name="" r:id="rId11" imgW="1367790" imgH="566420" progId="Visio.Drawing.11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580" y="2631"/>
                          <a:ext cx="1428" cy="5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0014" name="Group 94"/>
          <p:cNvGrpSpPr/>
          <p:nvPr/>
        </p:nvGrpSpPr>
        <p:grpSpPr>
          <a:xfrm>
            <a:off x="9923463" y="5230813"/>
            <a:ext cx="3011487" cy="1127125"/>
            <a:chOff x="3043" y="3183"/>
            <a:chExt cx="1897" cy="710"/>
          </a:xfrm>
        </p:grpSpPr>
        <p:graphicFrame>
          <p:nvGraphicFramePr>
            <p:cNvPr id="27654" name="Object 91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3043" y="3311"/>
            <a:ext cx="347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1" name="" r:id="rId14" imgW="609600" imgH="558800" progId="Visio.Drawing.11">
                    <p:embed/>
                  </p:oleObj>
                </mc:Choice>
                <mc:Fallback>
                  <p:oleObj name="" r:id="rId14" imgW="609600" imgH="558800" progId="Visio.Drawing.11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043" y="3311"/>
                          <a:ext cx="347" cy="3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5" name="Object 92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3067" y="3588"/>
            <a:ext cx="327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2" name="" r:id="rId17" imgW="571500" imgH="533400" progId="Visio.Drawing.11">
                    <p:embed/>
                  </p:oleObj>
                </mc:Choice>
                <mc:Fallback>
                  <p:oleObj name="" r:id="rId17" imgW="571500" imgH="533400" progId="Visio.Drawing.11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067" y="3588"/>
                          <a:ext cx="327" cy="3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6" name="Object 93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3510" y="3183"/>
            <a:ext cx="1430" cy="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3" name="" r:id="rId20" imgW="1367790" imgH="566420" progId="Visio.Drawing.11">
                    <p:embed/>
                  </p:oleObj>
                </mc:Choice>
                <mc:Fallback>
                  <p:oleObj name="" r:id="rId20" imgW="1367790" imgH="566420" progId="Visio.Drawing.11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510" y="3183"/>
                          <a:ext cx="1430" cy="5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圆角矩形 11"/>
          <p:cNvSpPr/>
          <p:nvPr>
            <p:custDataLst>
              <p:tags r:id="rId22"/>
            </p:custDataLst>
          </p:nvPr>
        </p:nvSpPr>
        <p:spPr>
          <a:xfrm>
            <a:off x="8382000" y="1752600"/>
            <a:ext cx="1283970" cy="39433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23"/>
            </p:custDataLst>
          </p:nvPr>
        </p:nvSpPr>
        <p:spPr>
          <a:xfrm>
            <a:off x="3655060" y="1435100"/>
            <a:ext cx="1875790" cy="86550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24"/>
            </p:custDataLst>
          </p:nvPr>
        </p:nvSpPr>
        <p:spPr>
          <a:xfrm>
            <a:off x="9686290" y="1371600"/>
            <a:ext cx="946785" cy="146748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25"/>
            </p:custDataLst>
          </p:nvPr>
        </p:nvSpPr>
        <p:spPr>
          <a:xfrm>
            <a:off x="9686290" y="2895600"/>
            <a:ext cx="945515" cy="81470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26"/>
            </p:custDataLst>
          </p:nvPr>
        </p:nvSpPr>
        <p:spPr>
          <a:xfrm>
            <a:off x="9687560" y="3766820"/>
            <a:ext cx="945515" cy="81470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>
            <p:custDataLst>
              <p:tags r:id="rId27"/>
            </p:custDataLst>
          </p:nvPr>
        </p:nvSpPr>
        <p:spPr>
          <a:xfrm>
            <a:off x="3655060" y="2296160"/>
            <a:ext cx="1875790" cy="59118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28"/>
            </p:custDataLst>
          </p:nvPr>
        </p:nvSpPr>
        <p:spPr>
          <a:xfrm>
            <a:off x="3657600" y="2891155"/>
            <a:ext cx="1875790" cy="36322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29"/>
            </p:custDataLst>
          </p:nvPr>
        </p:nvSpPr>
        <p:spPr>
          <a:xfrm>
            <a:off x="8382000" y="2209800"/>
            <a:ext cx="1283970" cy="39433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>
            <p:custDataLst>
              <p:tags r:id="rId30"/>
            </p:custDataLst>
          </p:nvPr>
        </p:nvSpPr>
        <p:spPr>
          <a:xfrm>
            <a:off x="8382000" y="2667000"/>
            <a:ext cx="1283335" cy="36322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标注 5"/>
          <p:cNvSpPr/>
          <p:nvPr>
            <p:custDataLst>
              <p:tags r:id="rId31"/>
            </p:custDataLst>
          </p:nvPr>
        </p:nvSpPr>
        <p:spPr>
          <a:xfrm>
            <a:off x="2743200" y="3657600"/>
            <a:ext cx="2402205" cy="614680"/>
          </a:xfrm>
          <a:prstGeom prst="wedgeRoundRectCallout">
            <a:avLst>
              <a:gd name="adj1" fmla="val 41567"/>
              <a:gd name="adj2" fmla="val -10847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变量名是符号地址</a:t>
            </a:r>
            <a:endParaRPr kumimoji="0"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2" bldLvl="0" animBg="1"/>
      <p:bldP spid="7" grpId="2" bldLvl="0" animBg="1"/>
      <p:bldP spid="8" grpId="2" bldLvl="0" animBg="1"/>
      <p:bldP spid="9" grpId="2" bldLvl="0" animBg="1"/>
      <p:bldP spid="10" grpId="2" bldLvl="0" animBg="1"/>
      <p:bldP spid="5" grpId="2" bldLvl="0" animBg="1"/>
      <p:bldP spid="11" grpId="2" bldLvl="0" animBg="1"/>
      <p:bldP spid="13" grpId="2" bldLvl="0" animBg="1"/>
      <p:bldP spid="14" grpId="2" bldLvl="0" animBg="1"/>
      <p:bldP spid="6" grpId="0" bldLvl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/>
        </p:nvSpPr>
        <p:spPr>
          <a:xfrm>
            <a:off x="533400" y="1143000"/>
            <a:ext cx="11160000" cy="6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③</a:t>
            </a:r>
            <a:r>
              <a:rPr kumimoji="0" lang="en-US" altLang="zh-CN" b="1" dirty="0">
                <a:solidFill>
                  <a:srgbClr val="0000FF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字长度的匹配性</a:t>
            </a:r>
            <a:endParaRPr kumimoji="0" lang="zh-CN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133600"/>
            <a:ext cx="4727575" cy="1427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62400"/>
            <a:ext cx="4742180" cy="1489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乘号 12"/>
          <p:cNvSpPr/>
          <p:nvPr/>
        </p:nvSpPr>
        <p:spPr>
          <a:xfrm>
            <a:off x="4572000" y="4689475"/>
            <a:ext cx="914400" cy="762000"/>
          </a:xfrm>
          <a:prstGeom prst="mathMultiply">
            <a:avLst>
              <a:gd name="adj1" fmla="val 119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739130" y="4229735"/>
            <a:ext cx="5699760" cy="953770"/>
            <a:chOff x="9038" y="6661"/>
            <a:chExt cx="8976" cy="150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0" y="6661"/>
              <a:ext cx="7574" cy="1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右箭头 13"/>
            <p:cNvSpPr/>
            <p:nvPr/>
          </p:nvSpPr>
          <p:spPr>
            <a:xfrm>
              <a:off x="9038" y="7200"/>
              <a:ext cx="1352" cy="480"/>
            </a:xfrm>
            <a:prstGeom prst="rightArrow">
              <a:avLst/>
            </a:prstGeom>
            <a:solidFill>
              <a:srgbClr val="7DDF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>
            <p:custDataLst>
              <p:tags r:id="rId4"/>
            </p:custDataLst>
          </p:nvPr>
        </p:nvSpPr>
        <p:spPr>
          <a:xfrm>
            <a:off x="8255000" y="4267200"/>
            <a:ext cx="1558290" cy="84582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791200" y="2626360"/>
            <a:ext cx="86995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5400" b="1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√</a:t>
            </a:r>
            <a:endParaRPr lang="zh-CN" altLang="en-US" sz="5400" b="1">
              <a:solidFill>
                <a:srgbClr val="FF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26" name="圆角矩形标注 25"/>
          <p:cNvSpPr/>
          <p:nvPr>
            <p:custDataLst>
              <p:tags r:id="rId5"/>
            </p:custDataLst>
          </p:nvPr>
        </p:nvSpPr>
        <p:spPr>
          <a:xfrm>
            <a:off x="6934200" y="2895600"/>
            <a:ext cx="1418590" cy="827405"/>
          </a:xfrm>
          <a:prstGeom prst="wedgeRoundRectCallout">
            <a:avLst>
              <a:gd name="adj1" fmla="val 35362"/>
              <a:gd name="adj2" fmla="val 106408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(AX) = 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(AL) = 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7" name="圆角矩形标注 26"/>
          <p:cNvSpPr/>
          <p:nvPr>
            <p:custDataLst>
              <p:tags r:id="rId6"/>
            </p:custDataLst>
          </p:nvPr>
        </p:nvSpPr>
        <p:spPr>
          <a:xfrm>
            <a:off x="8686800" y="2895600"/>
            <a:ext cx="2500630" cy="827405"/>
          </a:xfrm>
          <a:prstGeom prst="wedgeRoundRectCallout">
            <a:avLst>
              <a:gd name="adj1" fmla="val 2971"/>
              <a:gd name="adj2" fmla="val 112087"/>
              <a:gd name="adj3" fmla="val 16667"/>
            </a:avLst>
          </a:prstGeom>
          <a:solidFill>
            <a:srgbClr val="7DD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(AX) = 3402H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(AL) = 34H 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圆角矩形标注 4"/>
          <p:cNvSpPr/>
          <p:nvPr>
            <p:custDataLst>
              <p:tags r:id="rId7"/>
            </p:custDataLst>
          </p:nvPr>
        </p:nvSpPr>
        <p:spPr>
          <a:xfrm>
            <a:off x="7543800" y="5470525"/>
            <a:ext cx="2469515" cy="827405"/>
          </a:xfrm>
          <a:prstGeom prst="wedgeRoundRectCallout">
            <a:avLst>
              <a:gd name="adj1" fmla="val -1967"/>
              <a:gd name="adj2" fmla="val -9850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临时改变变量或标号的类型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13" grpId="0" bldLvl="0" animBg="1"/>
      <p:bldP spid="22" grpId="2" bldLvl="0" animBg="1"/>
      <p:bldP spid="23" grpId="0"/>
      <p:bldP spid="26" grpId="0" bldLvl="0" animBg="1"/>
      <p:bldP spid="27" grpId="0" bldLvl="0" animBg="1"/>
      <p:bldP spid="5" grpId="0" bldLvl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/>
        </p:nvSpPr>
        <p:spPr>
          <a:xfrm>
            <a:off x="1371600" y="4348480"/>
            <a:ext cx="2557145" cy="755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1905" lvl="0" indent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  DB  2 DUP(100)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286000" y="2057400"/>
            <a:ext cx="7380605" cy="669925"/>
          </a:xfrm>
          <a:prstGeom prst="rect">
            <a:avLst/>
          </a:prstGeom>
          <a:solidFill>
            <a:srgbClr val="F8B86A"/>
          </a:solidFill>
        </p:spPr>
        <p:txBody>
          <a:bodyPr wrap="square" rtlCol="0" anchor="ctr" anchorCtr="0">
            <a:noAutofit/>
          </a:bodyPr>
          <a:lstStyle/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ea typeface="隶书" panose="02010509060101010101" pitchFamily="49" charset="-122"/>
                <a:sym typeface="+mn-ea"/>
              </a:rPr>
              <a:t>repeat_count </a:t>
            </a:r>
            <a:r>
              <a:rPr lang="zh-CN" altLang="en-US" b="1" dirty="0">
                <a:ea typeface="隶书" panose="02010509060101010101" pitchFamily="49" charset="-122"/>
                <a:sym typeface="+mn-ea"/>
              </a:rPr>
              <a:t>　</a:t>
            </a:r>
            <a:r>
              <a:rPr lang="en-US" altLang="zh-CN" b="1" dirty="0">
                <a:ea typeface="隶书" panose="02010509060101010101" pitchFamily="49" charset="-122"/>
                <a:sym typeface="+mn-ea"/>
              </a:rPr>
              <a:t>DUP    (operand, …, operand)</a:t>
            </a:r>
            <a:endParaRPr lang="zh-CN" altLang="en-US" b="1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72870" y="2686050"/>
            <a:ext cx="4387850" cy="1363980"/>
            <a:chOff x="1562" y="3750"/>
            <a:chExt cx="6910" cy="2297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1562" y="4369"/>
              <a:ext cx="6910" cy="1678"/>
            </a:xfrm>
            <a:prstGeom prst="rect">
              <a:avLst/>
            </a:prstGeom>
            <a:solidFill>
              <a:srgbClr val="BBE291"/>
            </a:solidFill>
          </p:spPr>
          <p:txBody>
            <a:bodyPr wrap="square" rtlCol="0" anchor="ctr" anchorCtr="0">
              <a:noAutofit/>
            </a:bodyPr>
            <a:lstStyle/>
            <a:p>
              <a:pPr marL="342900" indent="-34290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重复次数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，可以为数值或表达式。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342900" indent="-34290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必须为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正整数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1751" name="Line 19"/>
            <p:cNvSpPr/>
            <p:nvPr>
              <p:custDataLst>
                <p:tags r:id="rId3"/>
              </p:custDataLst>
            </p:nvPr>
          </p:nvSpPr>
          <p:spPr>
            <a:xfrm>
              <a:off x="5040" y="3750"/>
              <a:ext cx="0" cy="680"/>
            </a:xfrm>
            <a:prstGeom prst="line">
              <a:avLst/>
            </a:prstGeom>
            <a:ln w="38100" cap="sq" cmpd="sng">
              <a:solidFill>
                <a:srgbClr val="00B050"/>
              </a:solidFill>
              <a:prstDash val="solid"/>
              <a:headEnd type="none" w="sm" len="sm"/>
              <a:tailEnd type="triangle" w="lg" len="lg"/>
            </a:ln>
          </p:spPr>
        </p:sp>
      </p:grpSp>
      <p:grpSp>
        <p:nvGrpSpPr>
          <p:cNvPr id="18" name="组合 17"/>
          <p:cNvGrpSpPr/>
          <p:nvPr/>
        </p:nvGrpSpPr>
        <p:grpSpPr>
          <a:xfrm>
            <a:off x="6123940" y="2675594"/>
            <a:ext cx="3542665" cy="1373801"/>
            <a:chOff x="6094" y="4094"/>
            <a:chExt cx="5579" cy="2128"/>
          </a:xfrm>
        </p:grpSpPr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6094" y="4705"/>
              <a:ext cx="5579" cy="1517"/>
            </a:xfrm>
            <a:prstGeom prst="rect">
              <a:avLst/>
            </a:prstGeom>
            <a:solidFill>
              <a:srgbClr val="ADE3FF"/>
            </a:solidFill>
          </p:spPr>
          <p:txBody>
            <a:bodyPr wrap="square" rtlCol="0" anchor="ctr" anchorCtr="0">
              <a:noAutofit/>
            </a:bodyPr>
            <a:lstStyle/>
            <a:p>
              <a:pPr marL="342900" indent="-34290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可以为数值或表达式。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342900" indent="-34290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可以</a:t>
              </a:r>
              <a:r>
                <a:rPr lang="zh-CN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嵌套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</a:t>
              </a:r>
              <a:endParaRPr 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2" name="Line 19"/>
            <p:cNvSpPr/>
            <p:nvPr>
              <p:custDataLst>
                <p:tags r:id="rId5"/>
              </p:custDataLst>
            </p:nvPr>
          </p:nvSpPr>
          <p:spPr>
            <a:xfrm>
              <a:off x="8880" y="4094"/>
              <a:ext cx="0" cy="677"/>
            </a:xfrm>
            <a:prstGeom prst="line">
              <a:avLst/>
            </a:prstGeom>
            <a:ln w="38100" cap="sq" cmpd="sng">
              <a:solidFill>
                <a:srgbClr val="0000FF"/>
              </a:solidFill>
              <a:prstDash val="solid"/>
              <a:headEnd type="none" w="sm" len="sm"/>
              <a:tailEnd type="triangle" w="lg" len="lg"/>
            </a:ln>
          </p:spPr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4370705"/>
            <a:ext cx="5475605" cy="725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682" name="Picture 4"/>
          <p:cNvPicPr>
            <a:picLocks noChangeAspect="1"/>
          </p:cNvPicPr>
          <p:nvPr/>
        </p:nvPicPr>
        <p:blipFill>
          <a:blip r:embed="rId7"/>
          <a:srcRect r="23770"/>
          <a:stretch>
            <a:fillRect/>
          </a:stretch>
        </p:blipFill>
        <p:spPr>
          <a:xfrm>
            <a:off x="1372870" y="5401310"/>
            <a:ext cx="8364855" cy="745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圆角矩形 18"/>
          <p:cNvSpPr/>
          <p:nvPr>
            <p:custDataLst>
              <p:tags r:id="rId8"/>
            </p:custDataLst>
          </p:nvPr>
        </p:nvSpPr>
        <p:spPr>
          <a:xfrm>
            <a:off x="2861945" y="5426075"/>
            <a:ext cx="2943860" cy="23177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9"/>
            </p:custDataLst>
          </p:nvPr>
        </p:nvSpPr>
        <p:spPr>
          <a:xfrm>
            <a:off x="5867400" y="5420360"/>
            <a:ext cx="2943860" cy="25654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）数据复制伪指令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DUP</a:t>
            </a:r>
            <a:endParaRPr lang="en-US" altLang="zh-CN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  <p:custDataLst>
              <p:tags r:id="rId11"/>
            </p:custDataLst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变量及其伪指令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圆角矩形 2"/>
          <p:cNvSpPr/>
          <p:nvPr>
            <p:custDataLst>
              <p:tags r:id="rId12"/>
            </p:custDataLst>
          </p:nvPr>
        </p:nvSpPr>
        <p:spPr>
          <a:xfrm>
            <a:off x="8872855" y="5417185"/>
            <a:ext cx="784860" cy="25654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13"/>
            </p:custDataLst>
          </p:nvPr>
        </p:nvSpPr>
        <p:spPr>
          <a:xfrm>
            <a:off x="2861945" y="5638800"/>
            <a:ext cx="2084705" cy="25654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14"/>
            </p:custDataLst>
          </p:nvPr>
        </p:nvSpPr>
        <p:spPr>
          <a:xfrm>
            <a:off x="5029200" y="5638800"/>
            <a:ext cx="2882900" cy="25654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15"/>
            </p:custDataLst>
          </p:nvPr>
        </p:nvSpPr>
        <p:spPr>
          <a:xfrm>
            <a:off x="8001000" y="5638800"/>
            <a:ext cx="1670685" cy="25654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861945" y="5851525"/>
            <a:ext cx="1206500" cy="25200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>
            <p:custDataLst>
              <p:tags r:id="rId16"/>
            </p:custDataLst>
          </p:nvPr>
        </p:nvSpPr>
        <p:spPr>
          <a:xfrm>
            <a:off x="4114800" y="5851525"/>
            <a:ext cx="1751965" cy="26987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2" grpId="2" bldLvl="0" animBg="1"/>
      <p:bldP spid="19" grpId="2" bldLvl="0" animBg="1"/>
      <p:bldP spid="20" grpId="2" bldLvl="0" animBg="1"/>
      <p:bldP spid="3" grpId="2" bldLvl="0" animBg="1"/>
      <p:bldP spid="6" grpId="2" bldLvl="0" animBg="1"/>
      <p:bldP spid="7" grpId="2" bldLvl="0" animBg="1"/>
      <p:bldP spid="8" grpId="2" bldLvl="0" animBg="1"/>
      <p:bldP spid="13" grpId="0" bldLvl="0" animBg="1"/>
      <p:bldP spid="21" grpId="2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795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常用数制及其转换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85800" y="1123950"/>
            <a:ext cx="4257040" cy="54000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lvl="0" indent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进制（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Decimal, D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2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85800" y="1752600"/>
            <a:ext cx="4257040" cy="54000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lvl="0" indent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进制（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Binary, B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2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85800" y="2381250"/>
            <a:ext cx="4257040" cy="54000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lvl="0" indent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进制（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Octal, O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2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685800" y="3009900"/>
            <a:ext cx="4257040" cy="54000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lvl="0" indent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进制（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Hexadecimal, H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2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4953000" y="1123950"/>
            <a:ext cx="65659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50000"/>
              </a:spcBef>
              <a:buClrTx/>
              <a:buSzTx/>
              <a:buFontTx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0, 1, 2, 3, 4, 5, 6, 7, 8, 9</a:t>
            </a:r>
            <a:endParaRPr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953000" y="1752600"/>
            <a:ext cx="6566535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50000"/>
              </a:spcBef>
              <a:buClrTx/>
              <a:buSzTx/>
              <a:buFontTx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0, 1</a:t>
            </a:r>
            <a:endParaRPr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4953000" y="2381250"/>
            <a:ext cx="65659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50000"/>
              </a:spcBef>
              <a:buClrTx/>
              <a:buSzTx/>
              <a:buFontTx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0, 1, 2, 3, 4, 5, 6, 7</a:t>
            </a:r>
            <a:endParaRPr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953000" y="3009900"/>
            <a:ext cx="65659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50000"/>
              </a:spcBef>
              <a:buClrTx/>
              <a:buSzTx/>
              <a:buFontTx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0, 1, 2, 3, 4, 5, 6, 7, 8, 9, </a:t>
            </a:r>
            <a:r>
              <a:rPr lang="en-US" altLang="zh-CN" sz="2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A, B, C, D, E, F</a:t>
            </a:r>
            <a:endParaRPr lang="en-US" altLang="zh-CN" sz="22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grpSp>
        <p:nvGrpSpPr>
          <p:cNvPr id="12" name="Group 25"/>
          <p:cNvGrpSpPr/>
          <p:nvPr/>
        </p:nvGrpSpPr>
        <p:grpSpPr>
          <a:xfrm>
            <a:off x="867410" y="4059555"/>
            <a:ext cx="2225675" cy="1833245"/>
            <a:chOff x="323" y="1848"/>
            <a:chExt cx="779" cy="717"/>
          </a:xfrm>
        </p:grpSpPr>
        <p:pic>
          <p:nvPicPr>
            <p:cNvPr id="28693" name="Picture 1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323" y="2361"/>
              <a:ext cx="182" cy="2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94" name="Picture 1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527" y="2361"/>
              <a:ext cx="182" cy="2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95" name="Picture 1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717" y="2361"/>
              <a:ext cx="182" cy="2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96" name="Picture 18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920" y="2361"/>
              <a:ext cx="182" cy="2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97" name="Picture 1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428" y="2108"/>
              <a:ext cx="182" cy="2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98" name="Picture 2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618" y="2108"/>
              <a:ext cx="182" cy="2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99" name="Picture 2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821" y="2108"/>
              <a:ext cx="182" cy="2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700" name="Picture 2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428" y="1848"/>
              <a:ext cx="182" cy="2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701" name="Picture 2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618" y="1848"/>
              <a:ext cx="182" cy="2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702" name="Picture 2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821" y="1848"/>
              <a:ext cx="182" cy="20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0" name="组合 9"/>
          <p:cNvGrpSpPr/>
          <p:nvPr>
            <p:custDataLst>
              <p:tags r:id="rId20"/>
            </p:custDataLst>
          </p:nvPr>
        </p:nvGrpSpPr>
        <p:grpSpPr>
          <a:xfrm>
            <a:off x="3670300" y="3832225"/>
            <a:ext cx="7853045" cy="2384425"/>
            <a:chOff x="5780" y="6075"/>
            <a:chExt cx="12367" cy="3755"/>
          </a:xfrm>
        </p:grpSpPr>
        <p:sp>
          <p:nvSpPr>
            <p:cNvPr id="14" name="右箭头 13"/>
            <p:cNvSpPr/>
            <p:nvPr>
              <p:custDataLst>
                <p:tags r:id="rId21"/>
              </p:custDataLst>
            </p:nvPr>
          </p:nvSpPr>
          <p:spPr>
            <a:xfrm>
              <a:off x="6062" y="6366"/>
              <a:ext cx="1531" cy="480"/>
            </a:xfrm>
            <a:prstGeom prst="rightArrow">
              <a:avLst/>
            </a:prstGeom>
            <a:solidFill>
              <a:srgbClr val="87D6FF"/>
            </a:solidFill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右箭头 15"/>
            <p:cNvSpPr/>
            <p:nvPr>
              <p:custDataLst>
                <p:tags r:id="rId22"/>
              </p:custDataLst>
            </p:nvPr>
          </p:nvSpPr>
          <p:spPr>
            <a:xfrm>
              <a:off x="6063" y="7296"/>
              <a:ext cx="1531" cy="480"/>
            </a:xfrm>
            <a:prstGeom prst="rightArrow">
              <a:avLst/>
            </a:prstGeom>
            <a:solidFill>
              <a:srgbClr val="87D6FF"/>
            </a:solidFill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540" name="Rectangle 123"/>
            <p:cNvSpPr/>
            <p:nvPr>
              <p:custDataLst>
                <p:tags r:id="rId23"/>
              </p:custDataLst>
            </p:nvPr>
          </p:nvSpPr>
          <p:spPr>
            <a:xfrm flipH="1">
              <a:off x="5780" y="6075"/>
              <a:ext cx="283" cy="3755"/>
            </a:xfrm>
            <a:prstGeom prst="rect">
              <a:avLst/>
            </a:prstGeom>
            <a:solidFill>
              <a:srgbClr val="87D6FF"/>
            </a:solidFill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zh-CN" altLang="en-US" sz="22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8" name="右箭头 17"/>
            <p:cNvSpPr/>
            <p:nvPr>
              <p:custDataLst>
                <p:tags r:id="rId24"/>
              </p:custDataLst>
            </p:nvPr>
          </p:nvSpPr>
          <p:spPr>
            <a:xfrm>
              <a:off x="6063" y="8237"/>
              <a:ext cx="1531" cy="480"/>
            </a:xfrm>
            <a:prstGeom prst="rightArrow">
              <a:avLst/>
            </a:prstGeom>
            <a:solidFill>
              <a:srgbClr val="87D6FF"/>
            </a:solidFill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右箭头 18"/>
            <p:cNvSpPr/>
            <p:nvPr>
              <p:custDataLst>
                <p:tags r:id="rId25"/>
              </p:custDataLst>
            </p:nvPr>
          </p:nvSpPr>
          <p:spPr>
            <a:xfrm>
              <a:off x="6063" y="9120"/>
              <a:ext cx="1531" cy="480"/>
            </a:xfrm>
            <a:prstGeom prst="rightArrow">
              <a:avLst/>
            </a:prstGeom>
            <a:solidFill>
              <a:srgbClr val="87D6FF"/>
            </a:solidFill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流程图: 可选过程 19"/>
            <p:cNvSpPr/>
            <p:nvPr>
              <p:custDataLst>
                <p:tags r:id="rId26"/>
              </p:custDataLst>
            </p:nvPr>
          </p:nvSpPr>
          <p:spPr>
            <a:xfrm>
              <a:off x="7593" y="6186"/>
              <a:ext cx="2760" cy="794"/>
            </a:xfrm>
            <a:prstGeom prst="flowChartAlternateProcess">
              <a:avLst/>
            </a:prstGeom>
            <a:solidFill>
              <a:srgbClr val="87D6FF"/>
            </a:solidFill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十进制</a:t>
              </a:r>
              <a:endPara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2" name="流程图: 可选过程 21"/>
            <p:cNvSpPr/>
            <p:nvPr>
              <p:custDataLst>
                <p:tags r:id="rId27"/>
              </p:custDataLst>
            </p:nvPr>
          </p:nvSpPr>
          <p:spPr>
            <a:xfrm>
              <a:off x="7594" y="7113"/>
              <a:ext cx="2760" cy="794"/>
            </a:xfrm>
            <a:prstGeom prst="flowChartAlternateProcess">
              <a:avLst/>
            </a:prstGeom>
            <a:solidFill>
              <a:srgbClr val="87D6FF"/>
            </a:solidFill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二进制</a:t>
              </a:r>
              <a:endPara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流程图: 可选过程 22"/>
            <p:cNvSpPr/>
            <p:nvPr>
              <p:custDataLst>
                <p:tags r:id="rId28"/>
              </p:custDataLst>
            </p:nvPr>
          </p:nvSpPr>
          <p:spPr>
            <a:xfrm>
              <a:off x="7594" y="8051"/>
              <a:ext cx="2760" cy="794"/>
            </a:xfrm>
            <a:prstGeom prst="flowChartAlternateProcess">
              <a:avLst/>
            </a:prstGeom>
            <a:solidFill>
              <a:srgbClr val="87D6FF"/>
            </a:solidFill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八进制</a:t>
              </a:r>
              <a:endPara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流程图: 可选过程 23"/>
            <p:cNvSpPr/>
            <p:nvPr>
              <p:custDataLst>
                <p:tags r:id="rId29"/>
              </p:custDataLst>
            </p:nvPr>
          </p:nvSpPr>
          <p:spPr>
            <a:xfrm>
              <a:off x="7594" y="8990"/>
              <a:ext cx="2760" cy="794"/>
            </a:xfrm>
            <a:prstGeom prst="flowChartAlternateProcess">
              <a:avLst/>
            </a:prstGeom>
            <a:solidFill>
              <a:srgbClr val="87D6FF"/>
            </a:solidFill>
            <a:ln w="15875"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十六进制</a:t>
              </a:r>
              <a:endPara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5" name="右箭头 24"/>
            <p:cNvSpPr/>
            <p:nvPr>
              <p:custDataLst>
                <p:tags r:id="rId30"/>
              </p:custDataLst>
            </p:nvPr>
          </p:nvSpPr>
          <p:spPr>
            <a:xfrm>
              <a:off x="10353" y="6406"/>
              <a:ext cx="1531" cy="480"/>
            </a:xfrm>
            <a:prstGeom prst="rightArrow">
              <a:avLst/>
            </a:prstGeom>
            <a:solidFill>
              <a:srgbClr val="F0CDA0"/>
            </a:solidFill>
            <a:ln w="15875">
              <a:solidFill>
                <a:srgbClr val="C67E2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31"/>
              </p:custDataLst>
            </p:nvPr>
          </p:nvSpPr>
          <p:spPr>
            <a:xfrm>
              <a:off x="10354" y="7336"/>
              <a:ext cx="1531" cy="480"/>
            </a:xfrm>
            <a:prstGeom prst="rightArrow">
              <a:avLst/>
            </a:prstGeom>
            <a:solidFill>
              <a:srgbClr val="F0CDA0"/>
            </a:solidFill>
            <a:ln w="15875">
              <a:solidFill>
                <a:srgbClr val="C67E2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7" name="右箭头 26"/>
            <p:cNvSpPr/>
            <p:nvPr>
              <p:custDataLst>
                <p:tags r:id="rId32"/>
              </p:custDataLst>
            </p:nvPr>
          </p:nvSpPr>
          <p:spPr>
            <a:xfrm>
              <a:off x="10354" y="8277"/>
              <a:ext cx="1531" cy="480"/>
            </a:xfrm>
            <a:prstGeom prst="rightArrow">
              <a:avLst/>
            </a:prstGeom>
            <a:solidFill>
              <a:srgbClr val="F0CDA0"/>
            </a:solidFill>
            <a:ln w="15875">
              <a:solidFill>
                <a:srgbClr val="C67E2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8" name="右箭头 27"/>
            <p:cNvSpPr/>
            <p:nvPr>
              <p:custDataLst>
                <p:tags r:id="rId33"/>
              </p:custDataLst>
            </p:nvPr>
          </p:nvSpPr>
          <p:spPr>
            <a:xfrm>
              <a:off x="10354" y="9160"/>
              <a:ext cx="1531" cy="480"/>
            </a:xfrm>
            <a:prstGeom prst="rightArrow">
              <a:avLst/>
            </a:prstGeom>
            <a:solidFill>
              <a:srgbClr val="F0CDA0"/>
            </a:solidFill>
            <a:ln w="15875">
              <a:solidFill>
                <a:srgbClr val="C67E2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流程图: 可选过程 28"/>
            <p:cNvSpPr/>
            <p:nvPr>
              <p:custDataLst>
                <p:tags r:id="rId34"/>
              </p:custDataLst>
            </p:nvPr>
          </p:nvSpPr>
          <p:spPr>
            <a:xfrm>
              <a:off x="11884" y="6226"/>
              <a:ext cx="6257" cy="794"/>
            </a:xfrm>
            <a:prstGeom prst="flowChartAlternateProcess">
              <a:avLst/>
            </a:prstGeom>
            <a:solidFill>
              <a:srgbClr val="F0CDA0"/>
            </a:solidFill>
            <a:ln w="15875">
              <a:solidFill>
                <a:srgbClr val="C67E2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</a:t>
              </a:r>
              <a:r>
                <a:rPr lang="zh-CN" altLang="en-US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个苹果，</a:t>
              </a:r>
              <a:r>
                <a:rPr lang="en-US" altLang="zh-CN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</a:t>
              </a:r>
              <a:r>
                <a:rPr lang="en-US" altLang="zh-CN" sz="22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D/d</a:t>
              </a:r>
              <a:r>
                <a:rPr lang="zh-CN" altLang="en-US" sz="22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（缺省）</a:t>
              </a:r>
              <a:endParaRPr lang="zh-CN" altLang="en-US" sz="22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0" name="流程图: 可选过程 29"/>
            <p:cNvSpPr/>
            <p:nvPr>
              <p:custDataLst>
                <p:tags r:id="rId35"/>
              </p:custDataLst>
            </p:nvPr>
          </p:nvSpPr>
          <p:spPr>
            <a:xfrm>
              <a:off x="11885" y="7153"/>
              <a:ext cx="6262" cy="794"/>
            </a:xfrm>
            <a:prstGeom prst="flowChartAlternateProcess">
              <a:avLst/>
            </a:prstGeom>
            <a:solidFill>
              <a:srgbClr val="F0CDA0"/>
            </a:solidFill>
            <a:ln w="15875">
              <a:solidFill>
                <a:srgbClr val="C67E2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1010</a:t>
              </a:r>
              <a:r>
                <a:rPr lang="zh-CN" altLang="en-US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个苹果，</a:t>
              </a:r>
              <a:r>
                <a:rPr lang="en-US" altLang="zh-CN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1010</a:t>
              </a:r>
              <a:r>
                <a:rPr lang="en-US" altLang="zh-CN" sz="22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B/b</a:t>
              </a:r>
              <a:endParaRPr lang="en-US" altLang="zh-CN" sz="22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" name="流程图: 可选过程 30"/>
            <p:cNvSpPr/>
            <p:nvPr>
              <p:custDataLst>
                <p:tags r:id="rId36"/>
              </p:custDataLst>
            </p:nvPr>
          </p:nvSpPr>
          <p:spPr>
            <a:xfrm>
              <a:off x="11885" y="8091"/>
              <a:ext cx="6256" cy="794"/>
            </a:xfrm>
            <a:prstGeom prst="flowChartAlternateProcess">
              <a:avLst/>
            </a:prstGeom>
            <a:solidFill>
              <a:srgbClr val="F0CDA0"/>
            </a:solidFill>
            <a:ln w="15875">
              <a:solidFill>
                <a:srgbClr val="C67E2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12</a:t>
              </a:r>
              <a:r>
                <a:rPr lang="zh-CN" altLang="en-US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个苹果，</a:t>
              </a:r>
              <a:r>
                <a:rPr lang="en-US" altLang="zh-CN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12</a:t>
              </a:r>
              <a:r>
                <a:rPr lang="en-US" altLang="zh-CN" sz="22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O/o</a:t>
              </a:r>
              <a:endParaRPr lang="en-US" altLang="zh-CN" sz="22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2" name="流程图: 可选过程 31"/>
            <p:cNvSpPr/>
            <p:nvPr>
              <p:custDataLst>
                <p:tags r:id="rId37"/>
              </p:custDataLst>
            </p:nvPr>
          </p:nvSpPr>
          <p:spPr>
            <a:xfrm>
              <a:off x="11885" y="9030"/>
              <a:ext cx="6262" cy="794"/>
            </a:xfrm>
            <a:prstGeom prst="flowChartAlternateProcess">
              <a:avLst/>
            </a:prstGeom>
            <a:solidFill>
              <a:srgbClr val="F0CDA0"/>
            </a:solidFill>
            <a:ln w="15875">
              <a:solidFill>
                <a:srgbClr val="C67E2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A</a:t>
              </a:r>
              <a:r>
                <a:rPr lang="zh-CN" altLang="en-US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个苹果，</a:t>
              </a:r>
              <a:r>
                <a:rPr lang="en-US" altLang="zh-CN" sz="22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0</a:t>
              </a:r>
              <a:r>
                <a:rPr lang="en-US" altLang="zh-CN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A</a:t>
              </a:r>
              <a:r>
                <a:rPr lang="en-US" altLang="zh-CN" sz="22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H/h</a:t>
              </a:r>
              <a:endParaRPr lang="en-US" altLang="zh-CN" sz="22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2617470" y="4263390"/>
            <a:ext cx="7416800" cy="106172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6" name="Group 233"/>
          <p:cNvGrpSpPr/>
          <p:nvPr/>
        </p:nvGrpSpPr>
        <p:grpSpPr bwMode="auto">
          <a:xfrm>
            <a:off x="3003551" y="447675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71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汇编语言伪指令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72" name="Text Box 237"/>
            <p:cNvSpPr txBox="1">
              <a:spLocks noChangeArrowheads="1"/>
            </p:cNvSpPr>
            <p:nvPr/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1748" name="Group 243"/>
          <p:cNvGrpSpPr/>
          <p:nvPr/>
        </p:nvGrpSpPr>
        <p:grpSpPr bwMode="auto">
          <a:xfrm>
            <a:off x="3003551" y="3456517"/>
            <a:ext cx="6648449" cy="740833"/>
            <a:chOff x="1248" y="3230"/>
            <a:chExt cx="3141" cy="350"/>
          </a:xfrm>
        </p:grpSpPr>
        <p:sp>
          <p:nvSpPr>
            <p:cNvPr id="31761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2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64" name="Text Box 247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3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995"/>
            <a:ext cx="12217400" cy="74676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汇编语言程序格式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Line 234"/>
          <p:cNvSpPr>
            <a:spLocks noChangeShapeType="1"/>
          </p:cNvSpPr>
          <p:nvPr>
            <p:custDataLst>
              <p:tags r:id="rId2"/>
            </p:custDataLst>
          </p:nvPr>
        </p:nvSpPr>
        <p:spPr bwMode="gray">
          <a:xfrm>
            <a:off x="3443605" y="6237605"/>
            <a:ext cx="6240145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tailEnd type="oval" w="med" len="med"/>
          </a:ln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5" name="Text Box 23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4154805" y="5539105"/>
            <a:ext cx="532765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rPr>
              <a:t>汇编语言的符号及其操作符</a:t>
            </a:r>
            <a:endParaRPr kumimoji="0" lang="zh-CN" altLang="en-US" sz="3200">
              <a:latin typeface="微软雅黑" panose="020B0503020204020204" charset="-122"/>
              <a:ea typeface="微软雅黑" panose="020B0503020204020204" charset="-122"/>
              <a:cs typeface="华文新魏" panose="02010800040101010101" pitchFamily="2" charset="-122"/>
              <a:sym typeface="+mn-ea"/>
            </a:endParaRPr>
          </a:p>
        </p:txBody>
      </p:sp>
      <p:sp>
        <p:nvSpPr>
          <p:cNvPr id="6" name="Text Box 23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148965" y="5450205"/>
            <a:ext cx="408305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0" lang="en-US" altLang="zh-CN" sz="3200" b="1">
                <a:solidFill>
                  <a:srgbClr val="FFFFFF"/>
                </a:solidFill>
              </a:rPr>
              <a:t>4</a:t>
            </a:r>
            <a:endParaRPr kumimoji="0" lang="en-US" altLang="zh-CN" sz="3200" b="1">
              <a:solidFill>
                <a:srgbClr val="FFFFFF"/>
              </a:solidFill>
            </a:endParaRPr>
          </a:p>
        </p:txBody>
      </p:sp>
      <p:sp>
        <p:nvSpPr>
          <p:cNvPr id="20494" name="Rectangle 250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3419336">
            <a:off x="3029722" y="5455461"/>
            <a:ext cx="640800" cy="694800"/>
          </a:xfrm>
          <a:prstGeom prst="rect">
            <a:avLst/>
          </a:prstGeom>
          <a:gradFill rotWithShape="1">
            <a:gsLst>
              <a:gs pos="0">
                <a:srgbClr val="990099"/>
              </a:gs>
              <a:gs pos="100000">
                <a:srgbClr val="470047"/>
              </a:gs>
            </a:gsLst>
            <a:lin ang="5400000" scaled="1"/>
          </a:gradFill>
          <a:ln w="9525">
            <a:miter lim="800000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0099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0496" name="Text Box 25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175000" y="5558790"/>
            <a:ext cx="40894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3200" b="1">
                <a:solidFill>
                  <a:srgbClr val="FFFFFF"/>
                </a:solidFill>
              </a:rPr>
              <a:t>5</a:t>
            </a:r>
            <a:endParaRPr lang="en-US" altLang="zh-CN" sz="3200" b="1">
              <a:solidFill>
                <a:srgbClr val="FFFFFF"/>
              </a:solidFill>
            </a:endParaRPr>
          </a:p>
        </p:txBody>
      </p:sp>
      <p:sp>
        <p:nvSpPr>
          <p:cNvPr id="13" name="Line 239"/>
          <p:cNvSpPr>
            <a:spLocks noChangeShapeType="1"/>
          </p:cNvSpPr>
          <p:nvPr>
            <p:custDataLst>
              <p:tags r:id="rId7"/>
            </p:custDataLst>
          </p:nvPr>
        </p:nvSpPr>
        <p:spPr bwMode="gray">
          <a:xfrm>
            <a:off x="3409950" y="3179445"/>
            <a:ext cx="6240145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tailEnd type="oval" w="med" len="med"/>
          </a:ln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4" name="Rectangle 240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 rot="3419336">
            <a:off x="3030855" y="2411095"/>
            <a:ext cx="639445" cy="694055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wrap="none" anchor="ctr">
            <a:flatTx/>
          </a:bodyPr>
          <a:lstStyle/>
          <a:p>
            <a:endParaRPr kumimoji="0" lang="zh-CN" altLang="en-US"/>
          </a:p>
        </p:txBody>
      </p:sp>
      <p:sp>
        <p:nvSpPr>
          <p:cNvPr id="15" name="Text Box 24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4121150" y="2459355"/>
            <a:ext cx="5770245" cy="58420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</a:extLst>
        </p:spPr>
        <p:txBody>
          <a:bodyPr wrap="square" rIns="36000">
            <a:noAutofit/>
          </a:bodyPr>
          <a:lstStyle/>
          <a:p>
            <a:pPr lvl="0" algn="l" eaLnBrk="0" hangingPunct="0">
              <a:buClrTx/>
              <a:buSzTx/>
              <a:buFontTx/>
            </a:pPr>
            <a:r>
              <a:rPr kumimoji="0"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汇编语言程序格式</a:t>
            </a:r>
            <a:endParaRPr kumimoji="0"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Text Box 24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3213100" y="2468245"/>
            <a:ext cx="408305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0" lang="en-US" altLang="zh-CN" sz="3200" b="1">
                <a:solidFill>
                  <a:srgbClr val="FFFFFF"/>
                </a:solidFill>
              </a:rPr>
              <a:t>2</a:t>
            </a:r>
            <a:endParaRPr kumimoji="0" lang="en-US" altLang="zh-CN" sz="3200" b="1">
              <a:solidFill>
                <a:srgbClr val="FFFFFF"/>
              </a:solidFill>
            </a:endParaRPr>
          </a:p>
        </p:txBody>
      </p:sp>
      <p:grpSp>
        <p:nvGrpSpPr>
          <p:cNvPr id="31752" name="Group 248"/>
          <p:cNvGrpSpPr/>
          <p:nvPr/>
        </p:nvGrpSpPr>
        <p:grpSpPr bwMode="auto">
          <a:xfrm>
            <a:off x="3003550" y="1417955"/>
            <a:ext cx="6646545" cy="741045"/>
            <a:chOff x="1248" y="3230"/>
            <a:chExt cx="3140" cy="350"/>
          </a:xfrm>
        </p:grpSpPr>
        <p:sp>
          <p:nvSpPr>
            <p:cNvPr id="31753" name="Line 249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54" name="Rectangle 25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55" name="Text Box 251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1776" y="3244"/>
              <a:ext cx="2208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汇编语言概述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1756" name="Text Box 252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1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31767" name="Text Box 24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4114800" y="3465195"/>
            <a:ext cx="3967480" cy="584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</a:ln>
        </p:spPr>
        <p:txBody>
          <a:bodyPr wrap="square" rIns="36000">
            <a:noAutofit/>
          </a:bodyPr>
          <a:lstStyle/>
          <a:p>
            <a:pPr lvl="0" algn="l" eaLnBrk="0" hangingPunct="0">
              <a:buClrTx/>
              <a:buSzTx/>
              <a:buFontTx/>
            </a:pPr>
            <a:r>
              <a:rPr kumimoji="0"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汇编语言操作数</a:t>
            </a:r>
            <a:endParaRPr kumimoji="0"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圆角矩形标注 16"/>
          <p:cNvSpPr/>
          <p:nvPr>
            <p:custDataLst>
              <p:tags r:id="rId16"/>
            </p:custDataLst>
          </p:nvPr>
        </p:nvSpPr>
        <p:spPr>
          <a:xfrm>
            <a:off x="5781040" y="304165"/>
            <a:ext cx="6141085" cy="2862580"/>
          </a:xfrm>
          <a:prstGeom prst="wedgeRoundRectCallout">
            <a:avLst>
              <a:gd name="adj1" fmla="val -38346"/>
              <a:gd name="adj2" fmla="val 67437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操作数的形式与含义（数值与地址）</a:t>
            </a:r>
            <a:endParaRPr kumimoji="0" lang="zh-CN" altLang="en-US" sz="2000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常量、运算符和表达式：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常量：数字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/ 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字符串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/ 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符号常量（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EQU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=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运算符和表达式（汇编时计算）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变量：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变量定义伪指令：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DB/DD/DW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数据复制伪指令：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DUP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1767" grpId="0" bldLvl="0" animBg="1"/>
      <p:bldP spid="17" grpId="0" bldLvl="0" animBg="1"/>
      <p:bldP spid="17" grpId="1" bldLvl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76200"/>
            <a:ext cx="1159129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段定义伪指令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SEGMENT/ENDS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81200" y="1066800"/>
            <a:ext cx="9275445" cy="5355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圆角矩形 45"/>
          <p:cNvSpPr/>
          <p:nvPr>
            <p:custDataLst>
              <p:tags r:id="rId4"/>
            </p:custDataLst>
          </p:nvPr>
        </p:nvSpPr>
        <p:spPr>
          <a:xfrm>
            <a:off x="1981200" y="1143000"/>
            <a:ext cx="2641600" cy="889635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1981200" y="2159635"/>
            <a:ext cx="1776730" cy="889635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>
            <a:off x="1981200" y="3200400"/>
            <a:ext cx="4932045" cy="311213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标注 29"/>
          <p:cNvSpPr/>
          <p:nvPr>
            <p:custDataLst>
              <p:tags r:id="rId7"/>
            </p:custDataLst>
          </p:nvPr>
        </p:nvSpPr>
        <p:spPr>
          <a:xfrm>
            <a:off x="4770755" y="1140460"/>
            <a:ext cx="1819275" cy="725805"/>
          </a:xfrm>
          <a:prstGeom prst="wedgeRoundRectCallout">
            <a:avLst>
              <a:gd name="adj1" fmla="val -70663"/>
              <a:gd name="adj2" fmla="val 42766"/>
              <a:gd name="adj3" fmla="val 16667"/>
            </a:avLst>
          </a:prstGeom>
          <a:solidFill>
            <a:srgbClr val="ADE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堆栈段定义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标注 12"/>
          <p:cNvSpPr/>
          <p:nvPr>
            <p:custDataLst>
              <p:tags r:id="rId8"/>
            </p:custDataLst>
          </p:nvPr>
        </p:nvSpPr>
        <p:spPr>
          <a:xfrm>
            <a:off x="3962400" y="2203450"/>
            <a:ext cx="1819275" cy="729615"/>
          </a:xfrm>
          <a:prstGeom prst="wedgeRoundRectCallout">
            <a:avLst>
              <a:gd name="adj1" fmla="val -70663"/>
              <a:gd name="adj2" fmla="val 42766"/>
              <a:gd name="adj3" fmla="val 16667"/>
            </a:avLst>
          </a:prstGeom>
          <a:solidFill>
            <a:srgbClr val="ADE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数据段定义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标注 13"/>
          <p:cNvSpPr/>
          <p:nvPr>
            <p:custDataLst>
              <p:tags r:id="rId9"/>
            </p:custDataLst>
          </p:nvPr>
        </p:nvSpPr>
        <p:spPr>
          <a:xfrm>
            <a:off x="5029200" y="4419600"/>
            <a:ext cx="1819275" cy="798830"/>
          </a:xfrm>
          <a:prstGeom prst="wedgeRoundRectCallout">
            <a:avLst>
              <a:gd name="adj1" fmla="val -70663"/>
              <a:gd name="adj2" fmla="val 42766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代码段定义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10"/>
            </p:custDataLst>
          </p:nvPr>
        </p:nvSpPr>
        <p:spPr>
          <a:xfrm>
            <a:off x="1981200" y="1207135"/>
            <a:ext cx="737870" cy="236220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>
            <p:custDataLst>
              <p:tags r:id="rId11"/>
            </p:custDataLst>
          </p:nvPr>
        </p:nvSpPr>
        <p:spPr>
          <a:xfrm>
            <a:off x="1981200" y="5715000"/>
            <a:ext cx="637540" cy="387985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08635" y="2388235"/>
            <a:ext cx="1472565" cy="3521075"/>
            <a:chOff x="801" y="3761"/>
            <a:chExt cx="2319" cy="5545"/>
          </a:xfrm>
        </p:grpSpPr>
        <p:cxnSp>
          <p:nvCxnSpPr>
            <p:cNvPr id="17" name="直接箭头连接符 16"/>
            <p:cNvCxnSpPr>
              <a:stCxn id="15" idx="1"/>
              <a:endCxn id="20" idx="0"/>
            </p:cNvCxnSpPr>
            <p:nvPr>
              <p:custDataLst>
                <p:tags r:id="rId12"/>
              </p:custDataLst>
            </p:nvPr>
          </p:nvCxnSpPr>
          <p:spPr>
            <a:xfrm flipH="1">
              <a:off x="1702" y="3761"/>
              <a:ext cx="1418" cy="1279"/>
            </a:xfrm>
            <a:prstGeom prst="straightConnector1">
              <a:avLst/>
            </a:prstGeom>
            <a:ln w="47625">
              <a:solidFill>
                <a:srgbClr val="00B050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6" idx="1"/>
              <a:endCxn id="20" idx="2"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1702" y="6780"/>
              <a:ext cx="1418" cy="2526"/>
            </a:xfrm>
            <a:prstGeom prst="straightConnector1">
              <a:avLst/>
            </a:prstGeom>
            <a:ln w="47625">
              <a:solidFill>
                <a:srgbClr val="00B050"/>
              </a:solidFill>
              <a:miter lim="800000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0" name="圆角矩形 19"/>
            <p:cNvSpPr/>
            <p:nvPr>
              <p:custDataLst>
                <p:tags r:id="rId14"/>
              </p:custDataLst>
            </p:nvPr>
          </p:nvSpPr>
          <p:spPr>
            <a:xfrm>
              <a:off x="801" y="5040"/>
              <a:ext cx="1802" cy="1740"/>
            </a:xfrm>
            <a:prstGeom prst="roundRect">
              <a:avLst/>
            </a:prstGeom>
            <a:solidFill>
              <a:srgbClr val="BBE29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自定义的段名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2" bldLvl="0" animBg="1"/>
      <p:bldP spid="9" grpId="2" bldLvl="0" animBg="1"/>
      <p:bldP spid="11" grpId="2" bldLvl="0" animBg="1"/>
      <p:bldP spid="30" grpId="2" bldLvl="0" animBg="1"/>
      <p:bldP spid="13" grpId="2" bldLvl="0" animBg="1"/>
      <p:bldP spid="14" grpId="2" bldLvl="0" animBg="1"/>
      <p:bldP spid="15" grpId="2" bldLvl="0" animBg="1"/>
      <p:bldP spid="16" grpId="2" bldLvl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76200"/>
            <a:ext cx="1159129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指定段寄存器伪指令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ASSUME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47800" y="1143000"/>
            <a:ext cx="9275445" cy="5355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1947545" y="3529965"/>
            <a:ext cx="4453255" cy="33147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>
            <p:custDataLst>
              <p:tags r:id="rId5"/>
            </p:custDataLst>
          </p:nvPr>
        </p:nvSpPr>
        <p:spPr>
          <a:xfrm>
            <a:off x="4263390" y="4202430"/>
            <a:ext cx="5921375" cy="2039620"/>
          </a:xfrm>
          <a:prstGeom prst="wedgeRoundRectCallout">
            <a:avLst>
              <a:gd name="adj1" fmla="val -36300"/>
              <a:gd name="adj2" fmla="val -6800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342900" lvl="0" indent="-342900" algn="l" eaLnBrk="1" latinLnBrk="0" hangingPunct="1">
              <a:lnSpc>
                <a:spcPct val="125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通知汇编程序用指定的段寄存器来寻址对应的逻辑段。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eaLnBrk="1" latinLnBrk="0" hangingPunct="1">
              <a:lnSpc>
                <a:spcPct val="125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建立段寄存器与段间的</a:t>
            </a:r>
            <a:r>
              <a: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默认关系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eaLnBrk="1" latinLnBrk="0" hangingPunct="1">
              <a:lnSpc>
                <a:spcPct val="125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不为段寄存器设置初值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。Link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.exe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程序设置CS:IP和SS:SP，</a:t>
            </a:r>
            <a:r>
              <a: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DS由用户设置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bldLvl="0" animBg="1"/>
      <p:bldP spid="7" grpId="2" bldLvl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/>
        </p:nvSpPr>
        <p:spPr>
          <a:xfrm>
            <a:off x="546735" y="3870325"/>
            <a:ext cx="11160125" cy="621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JNE $+6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46735" y="4684395"/>
            <a:ext cx="11160000" cy="1146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DATA1	DB	12H, 34H, 56H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9105" lvl="1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LEN　	EQU	$ - DATA1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圆角矩形标注 11"/>
          <p:cNvSpPr/>
          <p:nvPr>
            <p:custDataLst>
              <p:tags r:id="rId2"/>
            </p:custDataLst>
          </p:nvPr>
        </p:nvSpPr>
        <p:spPr>
          <a:xfrm>
            <a:off x="5562600" y="4782185"/>
            <a:ext cx="4338955" cy="725170"/>
          </a:xfrm>
          <a:prstGeom prst="wedgeRoundRectCallout">
            <a:avLst>
              <a:gd name="adj1" fmla="val -61459"/>
              <a:gd name="adj2" fmla="val -2539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kumimoji="0"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LEN 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就是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DATA1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变量所占的字节数。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04800" y="76200"/>
            <a:ext cx="1136523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地址计数器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$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与对准伪指令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ORG/EVEN/ALIGN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08635" y="119824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地址计数器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$</a:t>
            </a:r>
            <a:endParaRPr lang="en-US" altLang="zh-CN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11175" y="1770380"/>
            <a:ext cx="11158220" cy="1899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1" indent="-22733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$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：表示当前偏移地址。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跳转指令中，表示当前地址的偏移地址。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用在伪操作数的参数字段时，表示当前地址值。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4" grpId="0" bldLvl="0" animBg="1"/>
      <p:bldP spid="4" grpId="1" animBg="1"/>
      <p:bldP spid="12" grpId="0" bldLvl="0" animBg="1"/>
      <p:bldP spid="8" grpId="1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400" y="1156970"/>
            <a:ext cx="3926205" cy="5398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748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605" y="3810000"/>
            <a:ext cx="5553075" cy="1369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0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605" y="2209800"/>
            <a:ext cx="7526020" cy="1170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圆角矩形 18"/>
          <p:cNvSpPr/>
          <p:nvPr>
            <p:custDataLst>
              <p:tags r:id="rId5"/>
            </p:custDataLst>
          </p:nvPr>
        </p:nvSpPr>
        <p:spPr>
          <a:xfrm>
            <a:off x="8686800" y="3810635"/>
            <a:ext cx="1127760" cy="23368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7391400" y="2438400"/>
            <a:ext cx="744220" cy="26987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8963660" y="2438400"/>
            <a:ext cx="744220" cy="26987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9747885" y="2438400"/>
            <a:ext cx="2232025" cy="26987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5867400" y="2424430"/>
            <a:ext cx="695325" cy="26987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>
            <p:custDataLst>
              <p:tags r:id="rId10"/>
            </p:custDataLst>
          </p:nvPr>
        </p:nvSpPr>
        <p:spPr>
          <a:xfrm>
            <a:off x="6562725" y="2424430"/>
            <a:ext cx="756000" cy="26987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191000" y="1600200"/>
            <a:ext cx="1752600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>
            <p:custDataLst>
              <p:tags r:id="rId11"/>
            </p:custDataLst>
          </p:nvPr>
        </p:nvSpPr>
        <p:spPr>
          <a:xfrm>
            <a:off x="5867400" y="2660015"/>
            <a:ext cx="1464310" cy="26987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12"/>
            </p:custDataLst>
          </p:nvPr>
        </p:nvSpPr>
        <p:spPr>
          <a:xfrm>
            <a:off x="304800" y="76200"/>
            <a:ext cx="1136523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地址计数器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$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与对准伪指令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ORG/EVEN/ALIGN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2" bldLvl="0" animBg="1"/>
      <p:bldP spid="7" grpId="2" bldLvl="0" animBg="1"/>
      <p:bldP spid="8" grpId="2" bldLvl="0" animBg="1"/>
      <p:bldP spid="9" grpId="2" bldLvl="0" animBg="1"/>
      <p:bldP spid="11" grpId="2" bldLvl="0" animBg="1"/>
      <p:bldP spid="14" grpId="2" bldLvl="0" animBg="1"/>
      <p:bldP spid="10" grpId="2" bldLvl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2617470" y="5280660"/>
            <a:ext cx="7416800" cy="106172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6" name="Group 233"/>
          <p:cNvGrpSpPr/>
          <p:nvPr/>
        </p:nvGrpSpPr>
        <p:grpSpPr bwMode="auto">
          <a:xfrm>
            <a:off x="3003551" y="447675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72" name="Text Box 237"/>
            <p:cNvSpPr txBox="1">
              <a:spLocks noChangeArrowheads="1"/>
            </p:cNvSpPr>
            <p:nvPr/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1748" name="Group 243"/>
          <p:cNvGrpSpPr/>
          <p:nvPr/>
        </p:nvGrpSpPr>
        <p:grpSpPr bwMode="auto">
          <a:xfrm>
            <a:off x="3003551" y="3456517"/>
            <a:ext cx="6648449" cy="740833"/>
            <a:chOff x="1248" y="3230"/>
            <a:chExt cx="3141" cy="350"/>
          </a:xfrm>
        </p:grpSpPr>
        <p:sp>
          <p:nvSpPr>
            <p:cNvPr id="31761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2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64" name="Text Box 247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3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995"/>
            <a:ext cx="12217400" cy="74676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汇编语言程序格式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Line 234"/>
          <p:cNvSpPr>
            <a:spLocks noChangeShapeType="1"/>
          </p:cNvSpPr>
          <p:nvPr>
            <p:custDataLst>
              <p:tags r:id="rId2"/>
            </p:custDataLst>
          </p:nvPr>
        </p:nvSpPr>
        <p:spPr bwMode="gray">
          <a:xfrm>
            <a:off x="3443605" y="6237605"/>
            <a:ext cx="6240145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tailEnd type="oval" w="med" len="med"/>
          </a:ln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5" name="Text Box 23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4154805" y="5539105"/>
            <a:ext cx="532765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rPr>
              <a:t>汇编语言的符号及其操作符</a:t>
            </a:r>
            <a:endParaRPr kumimoji="0" lang="zh-CN" altLang="en-US" sz="3200">
              <a:latin typeface="微软雅黑" panose="020B0503020204020204" charset="-122"/>
              <a:ea typeface="微软雅黑" panose="020B0503020204020204" charset="-122"/>
              <a:cs typeface="华文新魏" panose="02010800040101010101" pitchFamily="2" charset="-122"/>
              <a:sym typeface="+mn-ea"/>
            </a:endParaRPr>
          </a:p>
        </p:txBody>
      </p:sp>
      <p:sp>
        <p:nvSpPr>
          <p:cNvPr id="6" name="Text Box 23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148965" y="5450205"/>
            <a:ext cx="408305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0" lang="en-US" altLang="zh-CN" sz="3200" b="1">
                <a:solidFill>
                  <a:srgbClr val="FFFFFF"/>
                </a:solidFill>
              </a:rPr>
              <a:t>4</a:t>
            </a:r>
            <a:endParaRPr kumimoji="0" lang="en-US" altLang="zh-CN" sz="3200" b="1">
              <a:solidFill>
                <a:srgbClr val="FFFFFF"/>
              </a:solidFill>
            </a:endParaRPr>
          </a:p>
        </p:txBody>
      </p:sp>
      <p:sp>
        <p:nvSpPr>
          <p:cNvPr id="20494" name="Rectangle 250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3419336">
            <a:off x="3029722" y="5455461"/>
            <a:ext cx="640800" cy="694800"/>
          </a:xfrm>
          <a:prstGeom prst="rect">
            <a:avLst/>
          </a:prstGeom>
          <a:gradFill rotWithShape="1">
            <a:gsLst>
              <a:gs pos="0">
                <a:srgbClr val="990099"/>
              </a:gs>
              <a:gs pos="100000">
                <a:srgbClr val="470047"/>
              </a:gs>
            </a:gsLst>
            <a:lin ang="5400000" scaled="1"/>
          </a:gradFill>
          <a:ln w="9525">
            <a:miter lim="800000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0099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0496" name="Text Box 25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175000" y="5558790"/>
            <a:ext cx="40894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3200" b="1">
                <a:solidFill>
                  <a:srgbClr val="FFFFFF"/>
                </a:solidFill>
              </a:rPr>
              <a:t>5</a:t>
            </a:r>
            <a:endParaRPr lang="en-US" altLang="zh-CN" sz="3200" b="1">
              <a:solidFill>
                <a:srgbClr val="FFFFFF"/>
              </a:solidFill>
            </a:endParaRPr>
          </a:p>
        </p:txBody>
      </p:sp>
      <p:sp>
        <p:nvSpPr>
          <p:cNvPr id="13" name="Line 239"/>
          <p:cNvSpPr>
            <a:spLocks noChangeShapeType="1"/>
          </p:cNvSpPr>
          <p:nvPr>
            <p:custDataLst>
              <p:tags r:id="rId7"/>
            </p:custDataLst>
          </p:nvPr>
        </p:nvSpPr>
        <p:spPr bwMode="gray">
          <a:xfrm>
            <a:off x="3409950" y="3179445"/>
            <a:ext cx="6240145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tailEnd type="oval" w="med" len="med"/>
          </a:ln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4" name="Rectangle 240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 rot="3419336">
            <a:off x="3030855" y="2411095"/>
            <a:ext cx="639445" cy="694055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wrap="none" anchor="ctr">
            <a:flatTx/>
          </a:bodyPr>
          <a:lstStyle/>
          <a:p>
            <a:endParaRPr kumimoji="0" lang="zh-CN" altLang="en-US"/>
          </a:p>
        </p:txBody>
      </p:sp>
      <p:sp>
        <p:nvSpPr>
          <p:cNvPr id="15" name="Text Box 24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4121150" y="2459355"/>
            <a:ext cx="5770245" cy="58420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</a:extLst>
        </p:spPr>
        <p:txBody>
          <a:bodyPr wrap="square" rIns="36000">
            <a:noAutofit/>
          </a:bodyPr>
          <a:lstStyle/>
          <a:p>
            <a:pPr lvl="0" algn="l" eaLnBrk="0" hangingPunct="0">
              <a:buClrTx/>
              <a:buSzTx/>
              <a:buFontTx/>
            </a:pPr>
            <a:r>
              <a:rPr kumimoji="0"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汇编语言程序格式</a:t>
            </a:r>
            <a:endParaRPr kumimoji="0"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Text Box 24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3213100" y="2468245"/>
            <a:ext cx="408305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0" lang="en-US" altLang="zh-CN" sz="3200" b="1">
                <a:solidFill>
                  <a:srgbClr val="FFFFFF"/>
                </a:solidFill>
              </a:rPr>
              <a:t>2</a:t>
            </a:r>
            <a:endParaRPr kumimoji="0" lang="en-US" altLang="zh-CN" sz="3200" b="1">
              <a:solidFill>
                <a:srgbClr val="FFFFFF"/>
              </a:solidFill>
            </a:endParaRPr>
          </a:p>
        </p:txBody>
      </p:sp>
      <p:grpSp>
        <p:nvGrpSpPr>
          <p:cNvPr id="31752" name="Group 248"/>
          <p:cNvGrpSpPr/>
          <p:nvPr/>
        </p:nvGrpSpPr>
        <p:grpSpPr bwMode="auto">
          <a:xfrm>
            <a:off x="3003550" y="1417955"/>
            <a:ext cx="6646545" cy="741045"/>
            <a:chOff x="1248" y="3230"/>
            <a:chExt cx="3140" cy="350"/>
          </a:xfrm>
        </p:grpSpPr>
        <p:sp>
          <p:nvSpPr>
            <p:cNvPr id="31753" name="Line 249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54" name="Rectangle 25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55" name="Text Box 251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1776" y="3244"/>
              <a:ext cx="2208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汇编语言概述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1756" name="Text Box 252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1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31767" name="Text Box 24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4121150" y="4506595"/>
            <a:ext cx="3967480" cy="584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</a:ln>
        </p:spPr>
        <p:txBody>
          <a:bodyPr wrap="square" rIns="36000">
            <a:noAutofit/>
          </a:bodyPr>
          <a:lstStyle/>
          <a:p>
            <a:pPr lvl="0" algn="l" eaLnBrk="0" hangingPunct="0">
              <a:buClrTx/>
              <a:buSzTx/>
              <a:buFontTx/>
            </a:pPr>
            <a:r>
              <a:rPr kumimoji="0"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汇编语言伪指令</a:t>
            </a:r>
            <a:endParaRPr kumimoji="0"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Text Box 23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4114801" y="3470063"/>
            <a:ext cx="532765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rPr>
              <a:t>汇编语言操作数</a:t>
            </a:r>
            <a:endParaRPr kumimoji="0" lang="zh-CN" altLang="en-US" sz="3200">
              <a:latin typeface="微软雅黑" panose="020B0503020204020204" charset="-122"/>
              <a:ea typeface="微软雅黑" panose="020B0503020204020204" charset="-122"/>
              <a:cs typeface="华文新魏" panose="02010800040101010101" pitchFamily="2" charset="-122"/>
              <a:sym typeface="+mn-ea"/>
            </a:endParaRPr>
          </a:p>
        </p:txBody>
      </p:sp>
      <p:sp>
        <p:nvSpPr>
          <p:cNvPr id="17" name="圆角矩形标注 16"/>
          <p:cNvSpPr/>
          <p:nvPr>
            <p:custDataLst>
              <p:tags r:id="rId17"/>
            </p:custDataLst>
          </p:nvPr>
        </p:nvSpPr>
        <p:spPr>
          <a:xfrm>
            <a:off x="6629400" y="2572385"/>
            <a:ext cx="4685665" cy="1807210"/>
          </a:xfrm>
          <a:prstGeom prst="wedgeRoundRectCallout">
            <a:avLst>
              <a:gd name="adj1" fmla="val -40106"/>
              <a:gd name="adj2" fmla="val 66089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段定义伪指令：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SEGMENT/ENDS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指定段寄存器伪指令：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ASSUME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地址计数器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$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对准伪指令：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ORG/EVEN/ALIGN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1767" grpId="0" bldLvl="0" animBg="1"/>
      <p:bldP spid="17" grpId="0" bldLvl="0" animBg="1"/>
      <p:bldP spid="17" grpId="1" bldLvl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符号及其处理方法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478790" y="1270000"/>
            <a:ext cx="11160000" cy="3540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汇编语言中经常会出现各种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，由用户自定义的</a:t>
            </a:r>
            <a:r>
              <a:rPr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标识符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标识，它们可以表示以下信息：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常量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标号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段名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子程序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子过程名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46735" y="113601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defRPr/>
            </a:pPr>
            <a:r>
              <a:rPr 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常量符号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的处理方法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6735" y="1708150"/>
            <a:ext cx="11160125" cy="565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仅仅表示一个常量，编译器将其当做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常量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来处理。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04800" y="76200"/>
            <a:ext cx="1136523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符号及其处理方法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5375" y="2419985"/>
            <a:ext cx="3629025" cy="4133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252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05400" y="4648200"/>
            <a:ext cx="5480050" cy="138176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1412240" y="5050790"/>
            <a:ext cx="2194560" cy="51435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8"/>
            </p:custDataLst>
          </p:nvPr>
        </p:nvSpPr>
        <p:spPr>
          <a:xfrm>
            <a:off x="9451340" y="5102225"/>
            <a:ext cx="1140460" cy="46800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7" grpId="2" bldLvl="0" animBg="1"/>
      <p:bldP spid="8" grpId="2" bldLvl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46735" y="128841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defRPr/>
            </a:pPr>
            <a:r>
              <a:rPr 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2.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变量符号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的处理方法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6735" y="1860550"/>
            <a:ext cx="1116012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表示地址，编译器将其编译为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[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地址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形式。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04800" y="76200"/>
            <a:ext cx="1136523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符号及其处理方法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3810000" y="3048000"/>
            <a:ext cx="4381500" cy="148717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lstStyle/>
          <a:p>
            <a:pPr marL="444500" lvl="0" indent="-4445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00FF"/>
                </a:solidFill>
                <a:ea typeface="隶书" panose="02010509060101010101" pitchFamily="49" charset="-122"/>
                <a:sym typeface="+mn-ea"/>
              </a:rPr>
              <a:t>MY_VALUE</a:t>
            </a:r>
            <a:r>
              <a:rPr lang="en-US" altLang="zh-CN" dirty="0">
                <a:solidFill>
                  <a:schemeClr val="tx1"/>
                </a:solidFill>
                <a:ea typeface="隶书" panose="02010509060101010101" pitchFamily="49" charset="-122"/>
                <a:sym typeface="+mn-ea"/>
              </a:rPr>
              <a:t>	DW	20A3H</a:t>
            </a:r>
            <a:endParaRPr lang="en-US" altLang="zh-CN" dirty="0">
              <a:solidFill>
                <a:schemeClr val="tx1"/>
              </a:solidFill>
              <a:ea typeface="隶书" panose="02010509060101010101" pitchFamily="49" charset="-122"/>
            </a:endParaRPr>
          </a:p>
          <a:p>
            <a:pPr marL="444500" lvl="0" indent="-4445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ea typeface="隶书" panose="02010509060101010101" pitchFamily="49" charset="-122"/>
                <a:sym typeface="+mn-ea"/>
              </a:rPr>
              <a:t>		…</a:t>
            </a:r>
            <a:endParaRPr lang="en-US" altLang="zh-CN" dirty="0">
              <a:solidFill>
                <a:schemeClr val="tx1"/>
              </a:solidFill>
              <a:ea typeface="隶书" panose="02010509060101010101" pitchFamily="49" charset="-122"/>
            </a:endParaRPr>
          </a:p>
          <a:p>
            <a:pPr marL="444500" lvl="0" indent="-4445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ea typeface="隶书" panose="02010509060101010101" pitchFamily="49" charset="-122"/>
                <a:sym typeface="+mn-ea"/>
              </a:rPr>
              <a:t>MOV	AH, </a:t>
            </a:r>
            <a:r>
              <a:rPr lang="en-US" altLang="zh-CN" b="1" dirty="0">
                <a:solidFill>
                  <a:srgbClr val="0000FF"/>
                </a:solidFill>
                <a:ea typeface="隶书" panose="02010509060101010101" pitchFamily="49" charset="-122"/>
                <a:sym typeface="+mn-ea"/>
              </a:rPr>
              <a:t>MY_VALUE</a:t>
            </a:r>
            <a:endParaRPr kumimoji="0" lang="en-US" altLang="zh-CN" b="1" dirty="0">
              <a:solidFill>
                <a:srgbClr val="0000FF"/>
              </a:solidFill>
              <a:latin typeface="华文中宋" panose="02010600040101010101" charset="-122"/>
              <a:ea typeface="隶书" panose="02010509060101010101" pitchFamily="49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86000" y="4953000"/>
            <a:ext cx="7524750" cy="360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圆角矩形 18"/>
          <p:cNvSpPr/>
          <p:nvPr>
            <p:custDataLst>
              <p:tags r:id="rId6"/>
            </p:custDataLst>
          </p:nvPr>
        </p:nvSpPr>
        <p:spPr>
          <a:xfrm>
            <a:off x="8609330" y="4911725"/>
            <a:ext cx="1223645" cy="43688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10" grpId="0" bldLvl="0" animBg="1"/>
      <p:bldP spid="19" grpId="2" bldLvl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46735" y="128841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defRPr/>
            </a:pPr>
            <a:r>
              <a:rPr 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标号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的处理方法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6735" y="1860550"/>
            <a:ext cx="11160125" cy="1210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通常用于表示代码的某个位置，编译后表现为一个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常数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，该常数表示对应代码的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偏移地址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04800" y="76200"/>
            <a:ext cx="1136523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符号及其处理方法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326255" y="3429000"/>
            <a:ext cx="3996690" cy="1308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lstStyle/>
          <a:p>
            <a:pPr lv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NEXT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	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MOV 	AX,  1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MOV 	BX, 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NEXT</a:t>
            </a:r>
            <a:endParaRPr kumimoji="0" lang="en-US" altLang="zh-CN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7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52800" y="5105400"/>
            <a:ext cx="673036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 7"/>
          <p:cNvSpPr/>
          <p:nvPr>
            <p:custDataLst>
              <p:tags r:id="rId6"/>
            </p:custDataLst>
          </p:nvPr>
        </p:nvSpPr>
        <p:spPr>
          <a:xfrm>
            <a:off x="4159250" y="5123815"/>
            <a:ext cx="792000" cy="32400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7"/>
            </p:custDataLst>
          </p:nvPr>
        </p:nvSpPr>
        <p:spPr>
          <a:xfrm>
            <a:off x="9311640" y="5434965"/>
            <a:ext cx="792000" cy="32385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4" grpId="0" bldLvl="0" animBg="1"/>
      <p:bldP spid="8" grpId="2" bldLvl="0" animBg="1"/>
      <p:bldP spid="9" grpId="2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常用数制及其转换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graphicFrame>
        <p:nvGraphicFramePr>
          <p:cNvPr id="26628" name="Object 41"/>
          <p:cNvGraphicFramePr>
            <a:graphicFrameLocks noChangeAspect="1"/>
          </p:cNvGraphicFramePr>
          <p:nvPr/>
        </p:nvGraphicFramePr>
        <p:xfrm>
          <a:off x="3225165" y="1752600"/>
          <a:ext cx="3654425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2794000" imgH="3619500" progId="Visio.Drawing.11">
                  <p:embed/>
                </p:oleObj>
              </mc:Choice>
              <mc:Fallback>
                <p:oleObj name="" r:id="rId1" imgW="2794000" imgH="361950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25165" y="1752600"/>
                        <a:ext cx="3654425" cy="4756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70" name="Object 42"/>
          <p:cNvGraphicFramePr>
            <a:graphicFrameLocks noChangeAspect="1"/>
          </p:cNvGraphicFramePr>
          <p:nvPr/>
        </p:nvGraphicFramePr>
        <p:xfrm>
          <a:off x="7628890" y="1842453"/>
          <a:ext cx="3712210" cy="3282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1466850" imgH="1294130" progId="Visio.Drawing.11">
                  <p:embed/>
                </p:oleObj>
              </mc:Choice>
              <mc:Fallback>
                <p:oleObj name="" r:id="rId3" imgW="1466850" imgH="1294130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8890" y="1842453"/>
                        <a:ext cx="3712210" cy="3282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09600" y="1109980"/>
            <a:ext cx="288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342900" lvl="0" indent="-342900" algn="l" eaLnBrk="0" hangingPunct="0">
              <a:buClr>
                <a:srgbClr val="C00000"/>
              </a:buClr>
              <a:buSzTx/>
              <a:buFont typeface="Wingdings" panose="05000000000000000000" charset="0"/>
              <a:buChar char="p"/>
              <a:defRPr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→2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88130" y="1186180"/>
            <a:ext cx="2169795" cy="56642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lvl="0" indent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整数部分转换</a:t>
            </a:r>
            <a:endParaRPr lang="zh-CN" b="1" noProof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86420" y="1219200"/>
            <a:ext cx="2254885" cy="56642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lvl="0" indent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小数部分转换</a:t>
            </a:r>
            <a:endParaRPr lang="zh-CN" b="1" noProof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052" name="矩形 4"/>
          <p:cNvSpPr>
            <a:spLocks noChangeArrowheads="1"/>
          </p:cNvSpPr>
          <p:nvPr/>
        </p:nvSpPr>
        <p:spPr bwMode="auto">
          <a:xfrm>
            <a:off x="1219200" y="5105400"/>
            <a:ext cx="2521585" cy="60388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lIns="144145" rIns="144145" anchor="ctr" anchorCtr="0"/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</a:pPr>
            <a:r>
              <a:rPr kumimoji="0" 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取余</a:t>
            </a:r>
            <a:r>
              <a:rPr kumimoji="0" lang="zh-CN" altLang="en-US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倒序法</a:t>
            </a:r>
            <a:endParaRPr kumimoji="0" lang="zh-CN" altLang="en-US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4"/>
          <p:cNvSpPr>
            <a:spLocks noChangeArrowheads="1"/>
          </p:cNvSpPr>
          <p:nvPr/>
        </p:nvSpPr>
        <p:spPr bwMode="auto">
          <a:xfrm>
            <a:off x="8458200" y="5125085"/>
            <a:ext cx="2521585" cy="60388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lIns="144145" rIns="144145" anchor="ctr" anchorCtr="0"/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</a:pPr>
            <a:r>
              <a:rPr kumimoji="0" 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乘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取整</a:t>
            </a:r>
            <a:r>
              <a:rPr kumimoji="0" lang="zh-CN" altLang="en-US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顺序法</a:t>
            </a:r>
            <a:endParaRPr kumimoji="0" lang="zh-CN" altLang="en-US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46735" y="128841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defRPr/>
            </a:pPr>
            <a:r>
              <a:rPr 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4.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段名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的处理方法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6735" y="1860550"/>
            <a:ext cx="1116012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编译后表现为一个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常数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，该常数表示该段的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段地址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04800" y="76200"/>
            <a:ext cx="1136523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符号及其处理方法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1025" y="3107690"/>
            <a:ext cx="4561205" cy="2706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06085" y="5319395"/>
            <a:ext cx="5666740" cy="461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5461635" y="5303520"/>
            <a:ext cx="684000" cy="29337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>
            <p:custDataLst>
              <p:tags r:id="rId8"/>
            </p:custDataLst>
          </p:nvPr>
        </p:nvSpPr>
        <p:spPr>
          <a:xfrm>
            <a:off x="10466070" y="5303520"/>
            <a:ext cx="707390" cy="27305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2465070" y="5181600"/>
            <a:ext cx="1054735" cy="29337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12" grpId="2" bldLvl="0" animBg="1"/>
      <p:bldP spid="14" grpId="2" bldLvl="0" animBg="1"/>
      <p:bldP spid="11" grpId="2" bldLvl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791781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变量和标号的操作符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46735" y="128841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defRPr/>
            </a:pPr>
            <a:r>
              <a:rPr 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段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操作符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SEG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546735" y="1860550"/>
            <a:ext cx="11160125" cy="716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800100" lvl="1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：可以获取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变量或标号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的段值，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表明其在存储器的哪一个段。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4277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25540" y="4411980"/>
            <a:ext cx="5337810" cy="98679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19" name="圆角矩形 18"/>
          <p:cNvSpPr/>
          <p:nvPr>
            <p:custDataLst>
              <p:tags r:id="rId5"/>
            </p:custDataLst>
          </p:nvPr>
        </p:nvSpPr>
        <p:spPr>
          <a:xfrm>
            <a:off x="9393555" y="4419600"/>
            <a:ext cx="2149475" cy="98361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5630" y="3048000"/>
            <a:ext cx="5370830" cy="2370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圆角矩形 5"/>
          <p:cNvSpPr/>
          <p:nvPr>
            <p:custDataLst>
              <p:tags r:id="rId8"/>
            </p:custDataLst>
          </p:nvPr>
        </p:nvSpPr>
        <p:spPr>
          <a:xfrm>
            <a:off x="2957830" y="4572000"/>
            <a:ext cx="574675" cy="79375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2" bldLvl="0" animBg="1"/>
      <p:bldP spid="6" grpId="2" bldLvl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791781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变量和标号的操作符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46735" y="121221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defRPr/>
            </a:pPr>
            <a:r>
              <a:rPr 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2.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偏移地址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操作符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OFFSET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546735" y="1784350"/>
            <a:ext cx="11160125" cy="1561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800100" lvl="1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OFFSET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：获取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变量或标号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的偏移地址，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表明其在段内哪个位置，即：相对于段首的偏移量。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LEA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指令也可以获取偏移地址。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25" y="3602355"/>
            <a:ext cx="5370830" cy="2327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8632825" y="5118735"/>
            <a:ext cx="1342390" cy="25200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546735" y="3581400"/>
            <a:ext cx="5395595" cy="124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MOV  AX,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SEG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ARRAY 		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MOV  DS, AX       			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MOV  BX, 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OFFSET</a:t>
            </a:r>
            <a:r>
              <a:rPr kumimoji="0"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 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ARRAY</a:t>
            </a:r>
            <a:endParaRPr kumimoji="0"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46735" y="4826000"/>
            <a:ext cx="5414010" cy="1112520"/>
            <a:chOff x="861" y="7480"/>
            <a:chExt cx="8526" cy="1752"/>
          </a:xfrm>
        </p:grpSpPr>
        <p:sp>
          <p:nvSpPr>
            <p:cNvPr id="11" name="矩形 10"/>
            <p:cNvSpPr/>
            <p:nvPr>
              <p:custDataLst>
                <p:tags r:id="rId6"/>
              </p:custDataLst>
            </p:nvPr>
          </p:nvSpPr>
          <p:spPr>
            <a:xfrm>
              <a:off x="861" y="8454"/>
              <a:ext cx="8527" cy="7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95" rtlCol="0" anchor="ctr" anchorCtr="0"/>
            <a:lstStyle/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LEA BX, ARRAY</a:t>
              </a:r>
              <a:endParaRPr kumimoji="0"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2" name="左右箭头 11"/>
            <p:cNvSpPr/>
            <p:nvPr>
              <p:custDataLst>
                <p:tags r:id="rId7"/>
              </p:custDataLst>
            </p:nvPr>
          </p:nvSpPr>
          <p:spPr>
            <a:xfrm rot="5400000">
              <a:off x="4645" y="7635"/>
              <a:ext cx="1030" cy="720"/>
            </a:xfrm>
            <a:prstGeom prst="leftRightArrow">
              <a:avLst>
                <a:gd name="adj1" fmla="val 25277"/>
                <a:gd name="adj2" fmla="val 44027"/>
              </a:avLst>
            </a:prstGeom>
            <a:solidFill>
              <a:srgbClr val="ADE3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17" name="圆角矩形标注 16"/>
          <p:cNvSpPr/>
          <p:nvPr>
            <p:custDataLst>
              <p:tags r:id="rId8"/>
            </p:custDataLst>
          </p:nvPr>
        </p:nvSpPr>
        <p:spPr>
          <a:xfrm>
            <a:off x="6781800" y="6003925"/>
            <a:ext cx="3442335" cy="616585"/>
          </a:xfrm>
          <a:prstGeom prst="wedgeRoundRectCallout">
            <a:avLst>
              <a:gd name="adj1" fmla="val 46458"/>
              <a:gd name="adj2" fmla="val -109936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0"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OFFSET DATA1</a:t>
            </a:r>
            <a:r>
              <a:rPr kumimoji="0"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得到的仍然是段地址，与</a:t>
            </a:r>
            <a:r>
              <a:rPr kumimoji="0"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DATA1</a:t>
            </a:r>
            <a:r>
              <a:rPr kumimoji="0"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相同</a:t>
            </a:r>
            <a:endParaRPr kumimoji="0"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9"/>
            </p:custDataLst>
          </p:nvPr>
        </p:nvSpPr>
        <p:spPr>
          <a:xfrm>
            <a:off x="8632825" y="5621020"/>
            <a:ext cx="1739265" cy="25200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10"/>
            </p:custDataLst>
          </p:nvPr>
        </p:nvSpPr>
        <p:spPr>
          <a:xfrm>
            <a:off x="8632825" y="5370830"/>
            <a:ext cx="1739265" cy="247015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 bldLvl="0" animBg="1"/>
      <p:bldP spid="10" grpId="0" bldLvl="0" animBg="1"/>
      <p:bldP spid="17" grpId="0" bldLvl="0" animBg="1"/>
      <p:bldP spid="8" grpId="2" bldLvl="0" animBg="1"/>
      <p:bldP spid="9" grpId="2" bldLvl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61820" y="4554220"/>
            <a:ext cx="8312785" cy="1808480"/>
          </a:xfrm>
        </p:spPr>
        <p:txBody>
          <a:bodyPr/>
          <a:lstStyle/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雷艳静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Tel: 135 8838 0260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Email: leiyj@zjut.edu.cn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676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FD9EA6-BD0A-45B8-A1F3-BE04E1BCD14D}" type="slidenum">
              <a:rPr lang="en-US" altLang="zh-CN" sz="2135"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135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14400"/>
            <a:ext cx="5683885" cy="1227455"/>
          </a:xfrm>
          <a:prstGeom prst="rect">
            <a:avLst/>
          </a:prstGeom>
        </p:spPr>
      </p:pic>
      <p:sp>
        <p:nvSpPr>
          <p:cNvPr id="4" name="Rectangle 2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0" y="2567940"/>
            <a:ext cx="12192000" cy="173101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174362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kumimoji="0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>
          <a:xfrm>
            <a:off x="0" y="2590800"/>
            <a:ext cx="12192000" cy="1708150"/>
          </a:xfrm>
        </p:spPr>
        <p:txBody>
          <a:bodyPr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章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80x86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分支与循环程序设计</a:t>
            </a:r>
            <a:endParaRPr lang="zh-CN" altLang="en-US" sz="5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2540000" y="2057400"/>
            <a:ext cx="7416800" cy="121920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747" name="Group 238"/>
          <p:cNvGrpSpPr/>
          <p:nvPr/>
        </p:nvGrpSpPr>
        <p:grpSpPr bwMode="auto">
          <a:xfrm>
            <a:off x="3003551" y="4038600"/>
            <a:ext cx="6756400" cy="740833"/>
            <a:chOff x="1248" y="2640"/>
            <a:chExt cx="3192" cy="350"/>
          </a:xfrm>
        </p:grpSpPr>
        <p:sp>
          <p:nvSpPr>
            <p:cNvPr id="31765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6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67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664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循环程序设计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68" name="Text Box 242"/>
            <p:cNvSpPr txBox="1">
              <a:spLocks noChangeArrowheads="1"/>
            </p:cNvSpPr>
            <p:nvPr/>
          </p:nvSpPr>
          <p:spPr bwMode="gray">
            <a:xfrm>
              <a:off x="1347" y="265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13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5405"/>
            <a:ext cx="12217400" cy="74676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分支与循环程序设计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1752" name="Group 248"/>
          <p:cNvGrpSpPr/>
          <p:nvPr/>
        </p:nvGrpSpPr>
        <p:grpSpPr bwMode="auto">
          <a:xfrm>
            <a:off x="3003551" y="2332567"/>
            <a:ext cx="6646333" cy="740833"/>
            <a:chOff x="1248" y="3230"/>
            <a:chExt cx="3140" cy="350"/>
          </a:xfrm>
        </p:grpSpPr>
        <p:sp>
          <p:nvSpPr>
            <p:cNvPr id="31753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54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5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208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</a:rPr>
                <a:t>分支程序设计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6" name="Text Box 252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32765" y="1714500"/>
            <a:ext cx="11161395" cy="4735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ClrTx/>
              <a:buSzPct val="90000"/>
              <a:buFont typeface="+mj-lt"/>
              <a:buNone/>
            </a:pP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 </a:t>
            </a:r>
            <a:r>
              <a:rPr kumimoji="0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无符号数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条件跳转指令</a:t>
            </a:r>
            <a:endParaRPr kumimoji="0" lang="zh-CN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JE/JZ        label 	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；相等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 (ZF=1)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，则跳转到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label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指定的地址。</a:t>
            </a:r>
            <a:endParaRPr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JNE/JNZ  label 	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；不等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不为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 (ZF=0)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，则跳转。</a:t>
            </a:r>
            <a:endParaRPr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1200"/>
              </a:spcBef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JA/JNBE  label 	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；高于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不低于等于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(CF=0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且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ZF=0)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，则跳转。</a:t>
            </a:r>
            <a:endParaRPr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JAE/JNB  label 	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；高于等于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不低于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(CF=0)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，则跳转。</a:t>
            </a:r>
            <a:endParaRPr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1200"/>
              </a:spcBef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JB/JNAE  label 	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；低于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不高于等于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(CF=1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且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ZF=0)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，则跳转。</a:t>
            </a:r>
            <a:endParaRPr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0" eaLnBrk="1" latinLnBrk="0" hangingPunct="1">
              <a:lnSpc>
                <a:spcPct val="125000"/>
              </a:lnSpc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JBE/JNA  label 	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；低于等于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不高于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(CF=1)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，则跳转。</a:t>
            </a:r>
            <a:endParaRPr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1200"/>
              </a:spcBef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JC    label 		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；有进位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(CF=1)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，则跳转。</a:t>
            </a:r>
            <a:endParaRPr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0" eaLnBrk="1" latinLnBrk="0" hangingPunct="1">
              <a:lnSpc>
                <a:spcPct val="125000"/>
              </a:lnSpc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JNC  label 	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；无进位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(CF=0)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，则跳转。</a:t>
            </a:r>
            <a:endParaRPr kumimoji="0"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80035" y="76200"/>
            <a:ext cx="563626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条件跳转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33400" y="1143000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None/>
              <a:defRPr/>
            </a:pP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条件跳转：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根据当前CPU的</a:t>
            </a:r>
            <a:r>
              <a:rPr 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标志位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来决定是否转移。均为</a:t>
            </a:r>
            <a:r>
              <a:rPr 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段内短转移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57200" y="1219200"/>
            <a:ext cx="11160125" cy="3743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ClrTx/>
              <a:buSzPct val="90000"/>
              <a:buFont typeface="+mj-lt"/>
              <a:buNone/>
            </a:pP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 </a:t>
            </a:r>
            <a:r>
              <a:rPr kumimoji="0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带符号数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条件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跳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转指令</a:t>
            </a:r>
            <a:endParaRPr kumimoji="0" lang="en-US" altLang="zh-CN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JE/JZ       label 	；相等/为0 (ZF=1)，则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跳转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JNE/JNZ  label 	；不等/不为0 (ZF=0)，则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跳转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>
              <a:buNone/>
            </a:pPr>
            <a:endParaRPr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0"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JG/JNLE	label 	；大于/不小于等于，则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跳转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algn="l">
              <a:buClrTx/>
              <a:buSzTx/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JGE/JNL	label  	；大于等于/不小于，则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跳转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algn="l">
              <a:buClrTx/>
              <a:buSzTx/>
              <a:buNone/>
            </a:pPr>
            <a:endParaRPr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algn="l">
              <a:buClrTx/>
              <a:buSzTx/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JL/JNGE	label  	；小于/不大于等于，则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跳转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algn="l">
              <a:buClrTx/>
              <a:buSzTx/>
              <a:buNone/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JLE/JNG	label  	；小于等于/不大于，则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跳转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80035" y="76200"/>
            <a:ext cx="563626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条件跳转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13715" y="1227455"/>
            <a:ext cx="11160000" cy="678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kumimoji="0"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分析程序段的功能。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69260" y="2251710"/>
            <a:ext cx="3565525" cy="1382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圆角矩形标注 29"/>
          <p:cNvSpPr/>
          <p:nvPr>
            <p:custDataLst>
              <p:tags r:id="rId4"/>
            </p:custDataLst>
          </p:nvPr>
        </p:nvSpPr>
        <p:spPr>
          <a:xfrm>
            <a:off x="2969260" y="4156710"/>
            <a:ext cx="3538220" cy="1104265"/>
          </a:xfrm>
          <a:prstGeom prst="wedgeRoundRectCallout">
            <a:avLst>
              <a:gd name="adj1" fmla="val 1714"/>
              <a:gd name="adj2" fmla="val -10480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AX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的绝对值，将其存入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RESULT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251710"/>
            <a:ext cx="3280410" cy="148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圆角矩形标注 8"/>
          <p:cNvSpPr/>
          <p:nvPr>
            <p:custDataLst>
              <p:tags r:id="rId6"/>
            </p:custDataLst>
          </p:nvPr>
        </p:nvSpPr>
        <p:spPr>
          <a:xfrm>
            <a:off x="7228840" y="4267200"/>
            <a:ext cx="4262120" cy="1104265"/>
          </a:xfrm>
          <a:prstGeom prst="wedgeRoundRectCallout">
            <a:avLst>
              <a:gd name="adj1" fmla="val 1714"/>
              <a:gd name="adj2" fmla="val -10480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跳转条件不同，程序设计不同。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务必注意分支的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起点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结束点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>
          <a:xfrm>
            <a:off x="280035" y="76200"/>
            <a:ext cx="563626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1.4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分支结构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33400" y="2286000"/>
            <a:ext cx="1833880" cy="2593975"/>
            <a:chOff x="3960" y="5206"/>
            <a:chExt cx="2888" cy="4085"/>
          </a:xfrm>
        </p:grpSpPr>
        <p:sp>
          <p:nvSpPr>
            <p:cNvPr id="21" name="流程图: 决策 20"/>
            <p:cNvSpPr/>
            <p:nvPr/>
          </p:nvSpPr>
          <p:spPr>
            <a:xfrm>
              <a:off x="3960" y="5760"/>
              <a:ext cx="2532" cy="1091"/>
            </a:xfrm>
            <a:prstGeom prst="flowChartDecision">
              <a:avLst/>
            </a:prstGeom>
            <a:solidFill>
              <a:srgbClr val="ADE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chemeClr val="tx1"/>
                  </a:solidFill>
                </a:rPr>
                <a:t>转移条件满足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 flipH="1">
              <a:off x="5224" y="5206"/>
              <a:ext cx="3" cy="56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3" name="流程图: 过程 22"/>
            <p:cNvSpPr/>
            <p:nvPr/>
          </p:nvSpPr>
          <p:spPr>
            <a:xfrm>
              <a:off x="4287" y="7320"/>
              <a:ext cx="1882" cy="577"/>
            </a:xfrm>
            <a:prstGeom prst="flowChartProcess">
              <a:avLst/>
            </a:prstGeom>
            <a:solidFill>
              <a:srgbClr val="ADE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分支语句</a:t>
              </a: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 flipH="1">
              <a:off x="5221" y="6840"/>
              <a:ext cx="3" cy="4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6342" y="5775"/>
              <a:ext cx="45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>
              <a:off x="5218" y="7893"/>
              <a:ext cx="3" cy="7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肘形连接符 27"/>
            <p:cNvCxnSpPr>
              <a:stCxn id="21" idx="3"/>
            </p:cNvCxnSpPr>
            <p:nvPr/>
          </p:nvCxnSpPr>
          <p:spPr>
            <a:xfrm>
              <a:off x="6492" y="6306"/>
              <a:ext cx="348" cy="1956"/>
            </a:xfrm>
            <a:prstGeom prst="bentConnector2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 flipV="1">
              <a:off x="5227" y="8247"/>
              <a:ext cx="1621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4036" y="8760"/>
              <a:ext cx="23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单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分支结构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9" grpId="0" bldLvl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73405" y="1219200"/>
            <a:ext cx="11160000" cy="678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kumimoji="0"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分析程序段的功能。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09135" y="2209800"/>
            <a:ext cx="2735580" cy="2198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圆角矩形标注 29"/>
          <p:cNvSpPr/>
          <p:nvPr>
            <p:custDataLst>
              <p:tags r:id="rId4"/>
            </p:custDataLst>
          </p:nvPr>
        </p:nvSpPr>
        <p:spPr>
          <a:xfrm>
            <a:off x="4565015" y="4737100"/>
            <a:ext cx="2680335" cy="734695"/>
          </a:xfrm>
          <a:prstGeom prst="wedgeRoundRectCallout">
            <a:avLst>
              <a:gd name="adj1" fmla="val 1551"/>
              <a:gd name="adj2" fmla="val -10942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显示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BX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的最高位。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82000" y="2209800"/>
            <a:ext cx="2705735" cy="1948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圆角矩形标注 8"/>
          <p:cNvSpPr/>
          <p:nvPr>
            <p:custDataLst>
              <p:tags r:id="rId7"/>
            </p:custDataLst>
          </p:nvPr>
        </p:nvSpPr>
        <p:spPr>
          <a:xfrm>
            <a:off x="7799705" y="4572000"/>
            <a:ext cx="3726180" cy="1073150"/>
          </a:xfrm>
          <a:prstGeom prst="wedgeRoundRectCallout">
            <a:avLst>
              <a:gd name="adj1" fmla="val -3817"/>
              <a:gd name="adj2" fmla="val -90946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双分支结构可以与单分支结构相互转换，只要条件稍微变更。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  <p:custDataLst>
              <p:tags r:id="rId8"/>
            </p:custDataLst>
          </p:nvPr>
        </p:nvSpPr>
        <p:spPr>
          <a:xfrm>
            <a:off x="280035" y="76200"/>
            <a:ext cx="5636260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1.4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分支结构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5800" y="2438400"/>
            <a:ext cx="3176270" cy="2669540"/>
            <a:chOff x="9600" y="5086"/>
            <a:chExt cx="5002" cy="4204"/>
          </a:xfrm>
        </p:grpSpPr>
        <p:sp>
          <p:nvSpPr>
            <p:cNvPr id="3" name="流程图: 决策 2"/>
            <p:cNvSpPr/>
            <p:nvPr/>
          </p:nvSpPr>
          <p:spPr>
            <a:xfrm>
              <a:off x="10800" y="5640"/>
              <a:ext cx="2532" cy="1091"/>
            </a:xfrm>
            <a:prstGeom prst="flowChartDecision">
              <a:avLst/>
            </a:prstGeom>
            <a:solidFill>
              <a:srgbClr val="ADE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chemeClr val="tx1"/>
                  </a:solidFill>
                </a:rPr>
                <a:t>转移条件满足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流程图: 过程 5"/>
            <p:cNvSpPr/>
            <p:nvPr/>
          </p:nvSpPr>
          <p:spPr>
            <a:xfrm>
              <a:off x="9600" y="7124"/>
              <a:ext cx="1882" cy="577"/>
            </a:xfrm>
            <a:prstGeom prst="flowChartProcess">
              <a:avLst/>
            </a:prstGeom>
            <a:solidFill>
              <a:srgbClr val="ADE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分支语句</a:t>
              </a: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流程图: 过程 7"/>
            <p:cNvSpPr/>
            <p:nvPr/>
          </p:nvSpPr>
          <p:spPr>
            <a:xfrm>
              <a:off x="12720" y="7105"/>
              <a:ext cx="1882" cy="598"/>
            </a:xfrm>
            <a:prstGeom prst="flowChartProcess">
              <a:avLst/>
            </a:prstGeom>
            <a:solidFill>
              <a:srgbClr val="ADE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分支语句</a:t>
              </a: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肘形连接符 10"/>
            <p:cNvCxnSpPr>
              <a:stCxn id="3" idx="1"/>
              <a:endCxn id="6" idx="0"/>
            </p:cNvCxnSpPr>
            <p:nvPr/>
          </p:nvCxnSpPr>
          <p:spPr>
            <a:xfrm rot="10800000" flipV="1">
              <a:off x="10541" y="6186"/>
              <a:ext cx="259" cy="938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>
              <a:stCxn id="3" idx="3"/>
              <a:endCxn id="8" idx="0"/>
            </p:cNvCxnSpPr>
            <p:nvPr/>
          </p:nvCxnSpPr>
          <p:spPr>
            <a:xfrm>
              <a:off x="13332" y="6186"/>
              <a:ext cx="329" cy="919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1040" y="8760"/>
              <a:ext cx="23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双分支结构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>
              <a:off x="12117" y="8159"/>
              <a:ext cx="3" cy="46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>
              <a:stCxn id="6" idx="2"/>
            </p:cNvCxnSpPr>
            <p:nvPr/>
          </p:nvCxnSpPr>
          <p:spPr>
            <a:xfrm rot="5400000" flipV="1">
              <a:off x="11101" y="7140"/>
              <a:ext cx="459" cy="1579"/>
            </a:xfrm>
            <a:prstGeom prst="bentConnector2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>
              <a:stCxn id="8" idx="2"/>
            </p:cNvCxnSpPr>
            <p:nvPr/>
          </p:nvCxnSpPr>
          <p:spPr>
            <a:xfrm rot="5400000">
              <a:off x="12662" y="7160"/>
              <a:ext cx="457" cy="1541"/>
            </a:xfrm>
            <a:prstGeom prst="bentConnector2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>
              <a:off x="12064" y="5086"/>
              <a:ext cx="3" cy="56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0428" y="5655"/>
              <a:ext cx="37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248" y="5640"/>
              <a:ext cx="45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9" grpId="0" bldLvl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97205" y="1143000"/>
            <a:ext cx="11160000" cy="6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kumimoji="0"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0"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设计程序，根据键盘输入的1~8数字，转向8个不同的处理程序段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7205" y="1905000"/>
            <a:ext cx="1116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思路</a:t>
            </a:r>
            <a:r>
              <a:rPr kumimoji="0"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：数据段定义一个存储区，顺序存放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个处理程序段的起始地址。根据输入的不同，将其映射成对应处理程序段的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入口地址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，转去执行即可。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124200"/>
            <a:ext cx="10387965" cy="3319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圆角矩形 21"/>
          <p:cNvSpPr/>
          <p:nvPr>
            <p:custDataLst>
              <p:tags r:id="rId3"/>
            </p:custDataLst>
          </p:nvPr>
        </p:nvSpPr>
        <p:spPr>
          <a:xfrm>
            <a:off x="1066800" y="6096000"/>
            <a:ext cx="8242935" cy="29210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标注 7"/>
          <p:cNvSpPr/>
          <p:nvPr>
            <p:custDataLst>
              <p:tags r:id="rId4"/>
            </p:custDataLst>
          </p:nvPr>
        </p:nvSpPr>
        <p:spPr>
          <a:xfrm>
            <a:off x="8001000" y="4876800"/>
            <a:ext cx="3124835" cy="911860"/>
          </a:xfrm>
          <a:prstGeom prst="wedgeRoundRectCallout">
            <a:avLst>
              <a:gd name="adj1" fmla="val -45854"/>
              <a:gd name="adj2" fmla="val 79944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为什么是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DW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？是否可以是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280035" y="76200"/>
            <a:ext cx="682942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1.5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多分支结构：类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switch-case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22" grpId="2" bldLvl="0" animBg="1"/>
      <p:bldP spid="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常用数制及其转换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539240" y="1776730"/>
            <a:ext cx="9471660" cy="16929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50000"/>
              </a:spcBef>
              <a:buClrTx/>
              <a:buSzTx/>
              <a:buFontTx/>
            </a:pP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graphicFrame>
        <p:nvGraphicFramePr>
          <p:cNvPr id="27653" name="Object 9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46555" y="1852295"/>
          <a:ext cx="7456805" cy="1560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3" imgW="3644900" imgH="762000" progId="Equation.3">
                  <p:embed/>
                </p:oleObj>
              </mc:Choice>
              <mc:Fallback>
                <p:oleObj name="" r:id="rId3" imgW="3644900" imgH="7620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6555" y="1852295"/>
                        <a:ext cx="7456805" cy="1560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539240" y="3597275"/>
            <a:ext cx="9471660" cy="13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lvl="0" indent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=(10111011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.11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en-US" altLang="zh-CN" sz="2000" b="1" baseline="-25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en-US" altLang="zh-CN" sz="2000" baseline="-25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=1×2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+0×2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+1×2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+1×2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+1×2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+0×2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+1×2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+1×2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1×2</a:t>
            </a:r>
            <a:r>
              <a:rPr lang="en-US" altLang="zh-CN" sz="2000" baseline="30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+1×2</a:t>
            </a:r>
            <a:r>
              <a:rPr lang="en-US" altLang="zh-CN" sz="2000" baseline="30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-2</a:t>
            </a:r>
            <a:endParaRPr lang="en-US" altLang="zh-CN" sz="2000" baseline="-25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=128+0+32+16+8+0+2+1+=187.75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9240" y="5081905"/>
            <a:ext cx="9471660" cy="13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lv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=(FEA3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.8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en-US" altLang="zh-CN" sz="2000" b="1" baseline="-25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zh-CN" sz="2000" baseline="-25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=F×16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+E×16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+A×16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+3×16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en-US" altLang="zh-CN" sz="2000" baseline="-25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+ 8×16</a:t>
            </a:r>
            <a:r>
              <a:rPr lang="en-US" altLang="zh-CN" sz="2000" baseline="30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endParaRPr lang="en-US" altLang="zh-CN" sz="2000" baseline="-25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=15×16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+14×16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+10×16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+3×16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+8×16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=65187.5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09600" y="1085215"/>
            <a:ext cx="288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342900" lvl="0" indent="-342900" algn="l" eaLnBrk="0" hangingPunct="0">
              <a:buClr>
                <a:srgbClr val="C00000"/>
              </a:buClr>
              <a:buSzTx/>
              <a:buFont typeface="Wingdings" panose="05000000000000000000" charset="0"/>
              <a:buChar char="p"/>
              <a:defRPr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→10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8001000" y="1565910"/>
            <a:ext cx="3331210" cy="633095"/>
          </a:xfrm>
          <a:prstGeom prst="wedgeRoundRectCallout">
            <a:avLst>
              <a:gd name="adj1" fmla="val -42222"/>
              <a:gd name="adj2" fmla="val 90220"/>
              <a:gd name="adj3" fmla="val 16667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整数部分，权重为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或正数</a:t>
            </a:r>
            <a:endParaRPr kumimoji="0" lang="zh-CN" altLang="en-US" sz="2000" baseline="-25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286000" y="2870200"/>
            <a:ext cx="6696000" cy="5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286000" y="3379470"/>
            <a:ext cx="5976000" cy="5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圆角矩形标注 2"/>
          <p:cNvSpPr/>
          <p:nvPr/>
        </p:nvSpPr>
        <p:spPr>
          <a:xfrm>
            <a:off x="8811895" y="2819400"/>
            <a:ext cx="2966720" cy="646430"/>
          </a:xfrm>
          <a:prstGeom prst="wedgeRoundRectCallout">
            <a:avLst>
              <a:gd name="adj1" fmla="val -63505"/>
              <a:gd name="adj2" fmla="val 5402"/>
              <a:gd name="adj3" fmla="val 16667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小数部分，权重为负数</a:t>
            </a:r>
            <a:endParaRPr kumimoji="0" lang="zh-CN" altLang="en-US" sz="2000" baseline="-25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  <p:bldLst>
      <p:bldP spid="15" grpId="1" animBg="1"/>
      <p:bldP spid="3" grpId="1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43800" y="1676400"/>
            <a:ext cx="3610610" cy="4025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1309370"/>
            <a:ext cx="3693160" cy="4685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圆角矩形 21"/>
          <p:cNvSpPr/>
          <p:nvPr>
            <p:custDataLst>
              <p:tags r:id="rId5"/>
            </p:custDataLst>
          </p:nvPr>
        </p:nvSpPr>
        <p:spPr>
          <a:xfrm>
            <a:off x="1828800" y="4038600"/>
            <a:ext cx="1905635" cy="73279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标注 7"/>
          <p:cNvSpPr/>
          <p:nvPr>
            <p:custDataLst>
              <p:tags r:id="rId6"/>
            </p:custDataLst>
          </p:nvPr>
        </p:nvSpPr>
        <p:spPr>
          <a:xfrm>
            <a:off x="3886200" y="2279015"/>
            <a:ext cx="2653030" cy="1759585"/>
          </a:xfrm>
          <a:prstGeom prst="wedgeRoundRectCallout">
            <a:avLst>
              <a:gd name="adj1" fmla="val -66614"/>
              <a:gd name="adj2" fmla="val 47580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SUB AL,‘0’</a:t>
            </a:r>
            <a:endParaRPr kumimoji="0" 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DEC AL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XOR AH, AH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SHL AX, 1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7"/>
            </p:custDataLst>
          </p:nvPr>
        </p:nvSpPr>
        <p:spPr>
          <a:xfrm>
            <a:off x="1854200" y="5010785"/>
            <a:ext cx="1905635" cy="252000"/>
          </a:xfrm>
          <a:prstGeom prst="roundRect">
            <a:avLst>
              <a:gd name="adj" fmla="val 4182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>
            <p:custDataLst>
              <p:tags r:id="rId8"/>
            </p:custDataLst>
          </p:nvPr>
        </p:nvSpPr>
        <p:spPr>
          <a:xfrm>
            <a:off x="4114800" y="4373880"/>
            <a:ext cx="3878580" cy="1778000"/>
          </a:xfrm>
          <a:prstGeom prst="wedgeRoundRectCallout">
            <a:avLst>
              <a:gd name="adj1" fmla="val -60576"/>
              <a:gd name="adj2" fmla="val -5705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相对寄存器寻址，其内容即为转移地址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也可用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CALL TABLE[BX]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，但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.EXIT 0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须加</a:t>
            </a:r>
            <a:r>
              <a:rPr kumimoji="0"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RET</a:t>
            </a:r>
            <a:endParaRPr kumimoji="0" lang="en-US" altLang="zh-CN" sz="2000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  <p:custDataLst>
              <p:tags r:id="rId9"/>
            </p:custDataLst>
          </p:nvPr>
        </p:nvSpPr>
        <p:spPr>
          <a:xfrm>
            <a:off x="280035" y="76200"/>
            <a:ext cx="682942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1.5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多分支结构：类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switch-case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990600"/>
            <a:ext cx="9100185" cy="4032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2" bldLvl="0" animBg="1"/>
      <p:bldP spid="8" grpId="0" bldLvl="0" animBg="1"/>
      <p:bldP spid="4" grpId="2" bldLvl="0" animBg="1"/>
      <p:bldP spid="7" grpId="0" bldLvl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2438400" y="3658235"/>
            <a:ext cx="7416800" cy="121920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747" name="Group 238"/>
          <p:cNvGrpSpPr/>
          <p:nvPr/>
        </p:nvGrpSpPr>
        <p:grpSpPr bwMode="auto">
          <a:xfrm>
            <a:off x="3003551" y="3886200"/>
            <a:ext cx="6756400" cy="740833"/>
            <a:chOff x="1248" y="2640"/>
            <a:chExt cx="3192" cy="350"/>
          </a:xfrm>
        </p:grpSpPr>
        <p:sp>
          <p:nvSpPr>
            <p:cNvPr id="31765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6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67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664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循环程序设计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68" name="Text Box 242"/>
            <p:cNvSpPr txBox="1">
              <a:spLocks noChangeArrowheads="1"/>
            </p:cNvSpPr>
            <p:nvPr/>
          </p:nvSpPr>
          <p:spPr bwMode="gray">
            <a:xfrm>
              <a:off x="1347" y="265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5405"/>
            <a:ext cx="12217400" cy="74676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分支与循环程序设计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753" name="Line 249"/>
          <p:cNvSpPr>
            <a:spLocks noChangeShapeType="1"/>
          </p:cNvSpPr>
          <p:nvPr/>
        </p:nvSpPr>
        <p:spPr bwMode="gray">
          <a:xfrm>
            <a:off x="3409950" y="2921000"/>
            <a:ext cx="6240145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tailEnd type="oval" w="med" len="med"/>
          </a:ln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31754" name="Rectangle 250"/>
          <p:cNvSpPr>
            <a:spLocks noChangeArrowheads="1"/>
          </p:cNvSpPr>
          <p:nvPr/>
        </p:nvSpPr>
        <p:spPr bwMode="gray">
          <a:xfrm rot="3419336">
            <a:off x="3030855" y="2152650"/>
            <a:ext cx="639445" cy="694055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100000">
                <a:srgbClr val="470047"/>
              </a:gs>
            </a:gsLst>
            <a:lin ang="5400000" scaled="1"/>
          </a:gradFill>
          <a:ln w="9525">
            <a:miter lim="800000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FF0066"/>
            </a:extrusionClr>
          </a:sp3d>
        </p:spPr>
        <p:txBody>
          <a:bodyPr wrap="none" anchor="ctr">
            <a:flatTx/>
          </a:bodyPr>
          <a:lstStyle/>
          <a:p>
            <a:endParaRPr kumimoji="0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5" name="Text Box 251"/>
          <p:cNvSpPr txBox="1">
            <a:spLocks noChangeArrowheads="1"/>
          </p:cNvSpPr>
          <p:nvPr/>
        </p:nvSpPr>
        <p:spPr bwMode="gray">
          <a:xfrm>
            <a:off x="4121150" y="2209800"/>
            <a:ext cx="4673600" cy="584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kumimoji="0" lang="zh-CN" altLang="en-US" sz="3200">
                <a:latin typeface="微软雅黑" panose="020B0503020204020204" charset="-122"/>
                <a:ea typeface="微软雅黑" panose="020B0503020204020204" charset="-122"/>
              </a:rPr>
              <a:t>分支程序设计</a:t>
            </a:r>
            <a:endParaRPr kumimoji="0"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6" name="Text Box 252"/>
          <p:cNvSpPr txBox="1">
            <a:spLocks noChangeArrowheads="1"/>
          </p:cNvSpPr>
          <p:nvPr/>
        </p:nvSpPr>
        <p:spPr bwMode="gray">
          <a:xfrm>
            <a:off x="3213100" y="2209800"/>
            <a:ext cx="408305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0" lang="en-US" altLang="zh-CN" sz="32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7239000" y="1038225"/>
            <a:ext cx="3071495" cy="2490470"/>
          </a:xfrm>
          <a:prstGeom prst="wedgeRoundRectCallout">
            <a:avLst>
              <a:gd name="adj1" fmla="val -67221"/>
              <a:gd name="adj2" fmla="val -484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跳转指令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-JMP dest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无条件跳转</a:t>
            </a:r>
            <a:endParaRPr kumimoji="0"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条件跳转</a:t>
            </a:r>
            <a:endParaRPr kumimoji="0"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分支结构</a:t>
            </a:r>
            <a:endParaRPr kumimoji="0"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多分支程序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分支结构应用举例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1755" grpId="0" bldLvl="0" animBg="1"/>
      <p:bldP spid="30" grpId="1" bldLvl="0" animBg="1"/>
      <p:bldP spid="30" grpId="2" bldLvl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08635" y="1834515"/>
            <a:ext cx="11160125" cy="2263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+mj-lt"/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先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CX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减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，然后判断其值：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9205" lvl="2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不为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，则转到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label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处执行；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9205" lvl="2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否则，执行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loop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的下一条指令（退出循环）。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9105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+mj-lt"/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需预先设置CX，然后循环执行CX次。</a:t>
            </a:r>
            <a:endParaRPr kumimoji="0"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08635" y="12566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LOOP label</a:t>
            </a:r>
            <a:endParaRPr lang="en-US" altLang="zh-CN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8635" y="4267200"/>
            <a:ext cx="11160125" cy="2037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        MOV   CX, 10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459105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abc:  DEC    AX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459105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        LOOP  abc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459105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        MOV   BX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，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3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15" name="圆角矩形标注 14"/>
          <p:cNvSpPr/>
          <p:nvPr>
            <p:custDataLst>
              <p:tags r:id="rId3"/>
            </p:custDataLst>
          </p:nvPr>
        </p:nvSpPr>
        <p:spPr>
          <a:xfrm>
            <a:off x="4267200" y="4587875"/>
            <a:ext cx="2996565" cy="1067435"/>
          </a:xfrm>
          <a:prstGeom prst="wedgeRoundRectCallout">
            <a:avLst>
              <a:gd name="adj1" fmla="val -66401"/>
              <a:gd name="adj2" fmla="val 211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所有循环指令的转移都只能是</a:t>
            </a:r>
            <a:r>
              <a:rPr kumimoji="0" lang="zh-CN" altLang="en-US" sz="22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短转移</a:t>
            </a:r>
            <a:endParaRPr kumimoji="0" lang="zh-CN" altLang="en-US" sz="2200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15" grpId="0" bldLvl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279400" y="76200"/>
            <a:ext cx="5636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08635" y="1143000"/>
            <a:ext cx="11160000" cy="11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None/>
            </a:pP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kumimoji="0"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0"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1~100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数字之和，并将结果存入字变量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SUM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SUM=1+2+3+……+100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438400"/>
            <a:ext cx="3413125" cy="3862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2100" y="76200"/>
            <a:ext cx="56241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由跳转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+label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形成的循环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08635" y="1224915"/>
            <a:ext cx="11160000" cy="1176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44805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若跳转指令的目标指向一个重复执行的语句体，实际上便构成了循环结构。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4805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这种方法可以构造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嵌套循环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多重循环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等复杂的循环结构。</a:t>
            </a:r>
            <a:endParaRPr kumimoji="0"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8635" y="2635250"/>
            <a:ext cx="11160000" cy="622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None/>
            </a:pP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kumimoji="0"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</a:t>
            </a: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把一个字符串中的所有大写字母改为小写字母，该字符串以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结尾。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508635" y="3492500"/>
            <a:ext cx="11160125" cy="2294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None/>
            </a:pPr>
            <a:r>
              <a:rPr kumimoji="0" 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思路</a:t>
            </a: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kumimoji="0"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2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次数不定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的循环结构，不适合用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LOOP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，宜用条件跳转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+label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的结构。</a:t>
            </a:r>
            <a:endParaRPr kumimoji="0"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逐个判断每个字符：大写，则转为小写；否则不处理。</a:t>
            </a:r>
            <a:endParaRPr kumimoji="0"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大小写字母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ASCII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码的不同：</a:t>
            </a:r>
            <a:r>
              <a:rPr kumimoji="0" lang="en-US" altLang="zh-CN" sz="2200" dirty="0">
                <a:solidFill>
                  <a:schemeClr val="tx1"/>
                </a:solidFill>
                <a:ea typeface="微软雅黑" panose="020B0503020204020204" charset="-122"/>
                <a:cs typeface="+mn-lt"/>
                <a:sym typeface="+mn-ea"/>
              </a:rPr>
              <a:t>‘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kumimoji="0" lang="en-US" altLang="zh-CN" sz="2200" dirty="0">
                <a:solidFill>
                  <a:schemeClr val="tx1"/>
                </a:solidFill>
                <a:ea typeface="微软雅黑" panose="020B0503020204020204" charset="-122"/>
                <a:cs typeface="+mn-lt"/>
                <a:sym typeface="+mn-ea"/>
              </a:rPr>
              <a:t>’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</a:t>
            </a:r>
            <a:r>
              <a:rPr kumimoji="0" lang="en-US" altLang="zh-CN" sz="2200" dirty="0">
                <a:solidFill>
                  <a:schemeClr val="tx1"/>
                </a:solidFill>
                <a:ea typeface="微软雅黑" panose="020B0503020204020204" charset="-122"/>
                <a:cs typeface="+mn-lt"/>
                <a:sym typeface="+mn-ea"/>
              </a:rPr>
              <a:t>‘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</a:t>
            </a:r>
            <a:r>
              <a:rPr kumimoji="0" lang="en-US" altLang="zh-CN" sz="2200" dirty="0">
                <a:solidFill>
                  <a:schemeClr val="tx1"/>
                </a:solidFill>
                <a:ea typeface="微软雅黑" panose="020B0503020204020204" charset="-122"/>
                <a:cs typeface="+mn-lt"/>
                <a:sym typeface="+mn-ea"/>
              </a:rPr>
              <a:t>’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=41H~5AH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0" lang="en-US" altLang="zh-CN" sz="2200" dirty="0">
                <a:solidFill>
                  <a:schemeClr val="tx1"/>
                </a:solidFill>
                <a:ea typeface="微软雅黑" panose="020B0503020204020204" charset="-122"/>
                <a:cs typeface="+mn-lt"/>
                <a:sym typeface="+mn-ea"/>
              </a:rPr>
              <a:t>‘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kumimoji="0" lang="en-US" altLang="zh-CN" sz="2200" dirty="0">
                <a:solidFill>
                  <a:schemeClr val="tx1"/>
                </a:solidFill>
                <a:ea typeface="微软雅黑" panose="020B0503020204020204" charset="-122"/>
                <a:cs typeface="+mn-lt"/>
                <a:sym typeface="+mn-ea"/>
              </a:rPr>
              <a:t>’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</a:t>
            </a:r>
            <a:r>
              <a:rPr kumimoji="0" lang="en-US" altLang="zh-CN" sz="2200" dirty="0">
                <a:solidFill>
                  <a:schemeClr val="tx1"/>
                </a:solidFill>
                <a:ea typeface="微软雅黑" panose="020B0503020204020204" charset="-122"/>
                <a:cs typeface="+mn-lt"/>
                <a:sym typeface="+mn-ea"/>
              </a:rPr>
              <a:t>‘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</a:t>
            </a:r>
            <a:r>
              <a:rPr kumimoji="0" lang="en-US" altLang="zh-CN" sz="2200" dirty="0">
                <a:solidFill>
                  <a:schemeClr val="tx1"/>
                </a:solidFill>
                <a:ea typeface="微软雅黑" panose="020B0503020204020204" charset="-122"/>
                <a:cs typeface="+mn-lt"/>
                <a:sym typeface="+mn-ea"/>
              </a:rPr>
              <a:t>’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=7AH</a:t>
            </a:r>
            <a:r>
              <a:rPr kumimoji="0" 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，区分在于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kumimoji="0" lang="en-US" altLang="zh-CN" sz="2200" baseline="-25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位。</a:t>
            </a:r>
            <a:endParaRPr kumimoji="0"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6" grpId="0" bldLvl="0" animBg="1"/>
      <p:bldP spid="6" grpId="1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0" y="1143000"/>
            <a:ext cx="6971030" cy="5254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292100" y="76200"/>
            <a:ext cx="56241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由跳转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+label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形成的循环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圆角矩形标注 6"/>
          <p:cNvSpPr/>
          <p:nvPr>
            <p:custDataLst>
              <p:tags r:id="rId4"/>
            </p:custDataLst>
          </p:nvPr>
        </p:nvSpPr>
        <p:spPr>
          <a:xfrm>
            <a:off x="6477000" y="705485"/>
            <a:ext cx="5037455" cy="1670050"/>
          </a:xfrm>
          <a:prstGeom prst="wedgeRoundRectCallout">
            <a:avLst>
              <a:gd name="adj1" fmla="val -57928"/>
              <a:gd name="adj2" fmla="val 3570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kumimoji="0"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字符串结束符：</a:t>
            </a:r>
            <a:r>
              <a:rPr kumimoji="0" lang="en-US" altLang="zh-CN" sz="220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</a:rPr>
              <a:t>‘</a:t>
            </a:r>
            <a:r>
              <a:rPr kumimoji="0"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$</a:t>
            </a:r>
            <a:r>
              <a:rPr kumimoji="0" lang="en-US" altLang="zh-CN" sz="220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</a:rPr>
              <a:t>’</a:t>
            </a:r>
            <a:r>
              <a:rPr kumimoji="0"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kumimoji="0" lang="en-US" altLang="zh-CN" sz="220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</a:rPr>
              <a:t>’</a:t>
            </a:r>
            <a:r>
              <a:rPr kumimoji="0"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\0</a:t>
            </a:r>
            <a:r>
              <a:rPr kumimoji="0" lang="en-US" altLang="zh-CN" sz="220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</a:rPr>
              <a:t>’ </a:t>
            </a:r>
            <a:r>
              <a:rPr kumimoji="0"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(0)</a:t>
            </a:r>
            <a:r>
              <a:rPr kumimoji="0"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0"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kumimoji="0"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汇编语言中</a:t>
            </a:r>
            <a:r>
              <a:rPr kumimoji="0"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DB</a:t>
            </a:r>
            <a:r>
              <a:rPr kumimoji="0"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定义字符串中不会自动加结束符，需要人为加。</a:t>
            </a:r>
            <a:endParaRPr kumimoji="0"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/>
        </p:nvSpPr>
        <p:spPr>
          <a:xfrm>
            <a:off x="508635" y="1123950"/>
            <a:ext cx="11160000" cy="622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None/>
            </a:pP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kumimoji="0"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采用冒泡法，把一个长度已知的数组从小到大排序。设元素为无符号字节。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635" y="1905000"/>
            <a:ext cx="11160125" cy="1836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None/>
            </a:pPr>
            <a:r>
              <a:rPr kumimoji="0"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思路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kumimoji="0" lang="zh-CN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从第一个元素开始，依次对相邻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个元素进行比较：若前者大于后者，则调换位置，这样一轮后，最大元素会排最后。经过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N-1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轮，所有元素排好序。</a:t>
            </a:r>
            <a:endParaRPr kumimoji="0"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2005" lvl="1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双重循环：外层循环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N-1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次，内层循环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N-i-1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次。</a:t>
            </a:r>
            <a:endParaRPr kumimoji="0"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019301" y="3911283"/>
            <a:ext cx="7867649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92100" y="76200"/>
            <a:ext cx="56241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循环程序设计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6" grpId="0" bldLvl="0" animBg="1"/>
      <p:bldP spid="6" grpId="1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0" y="1143000"/>
            <a:ext cx="6842125" cy="5245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292100" y="76200"/>
            <a:ext cx="56241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循环程序设计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/>
        </p:nvSpPr>
        <p:spPr>
          <a:xfrm>
            <a:off x="457200" y="1200150"/>
            <a:ext cx="11160125" cy="1543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indent="0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kumimoji="0"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试编制一个程序把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寄存器内的二进制数用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十六进制数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的形式在屏幕上显示出来。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BX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＝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0101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0111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0100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→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B574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57200" y="2978785"/>
            <a:ext cx="11160125" cy="3103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+mj-lt"/>
              <a:buNone/>
            </a:pPr>
            <a:r>
              <a:rPr kumimoji="0"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思路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kumimoji="0" lang="zh-CN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2800" lvl="1" indent="-355600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把BX中的内容从左到右每四位为一组，用循环的方法在屏幕上显示出来，循环记数值为4。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12800" lvl="1" indent="-355600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循环体中：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12800" lvl="1" indent="-355600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</a:pPr>
            <a:r>
              <a:rPr lang="zh-CN" altLang="en-US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 二进制到十六进制之间的转化。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12800" lvl="1" indent="-355600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(2) 十六进字符的显示（DOS功能调用）。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92100" y="76200"/>
            <a:ext cx="56241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循环程序设计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6" grpId="0" bldLvl="0" animBg="1"/>
      <p:bldP spid="6" grpId="1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400" y="2057400"/>
            <a:ext cx="4414520" cy="4091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10200" y="2133600"/>
            <a:ext cx="6111240" cy="4103370"/>
          </a:xfrm>
          <a:prstGeom prst="rect">
            <a:avLst/>
          </a:prstGeom>
        </p:spPr>
      </p:pic>
      <p:sp>
        <p:nvSpPr>
          <p:cNvPr id="2" name="圆角矩形标注 1"/>
          <p:cNvSpPr/>
          <p:nvPr>
            <p:custDataLst>
              <p:tags r:id="rId5"/>
            </p:custDataLst>
          </p:nvPr>
        </p:nvSpPr>
        <p:spPr>
          <a:xfrm>
            <a:off x="2057400" y="4343400"/>
            <a:ext cx="6130925" cy="1711960"/>
          </a:xfrm>
          <a:prstGeom prst="wedgeRoundRectCallout">
            <a:avLst>
              <a:gd name="adj1" fmla="val -47887"/>
              <a:gd name="adj2" fmla="val -78338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显示：</a:t>
            </a:r>
            <a:r>
              <a:rPr kumimoji="0" 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功能调用（</a:t>
            </a:r>
            <a:r>
              <a:rPr kumimoji="0"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#2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功能）</a:t>
            </a:r>
            <a:endParaRPr kumimoji="0"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	AH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	DL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char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; char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为待输出字符的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ASCII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INT	21H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  <p:custDataLst>
              <p:tags r:id="rId6"/>
            </p:custDataLst>
          </p:nvPr>
        </p:nvSpPr>
        <p:spPr>
          <a:xfrm>
            <a:off x="292100" y="76200"/>
            <a:ext cx="56241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循环程序设计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圆角矩形标注 6"/>
          <p:cNvSpPr/>
          <p:nvPr>
            <p:custDataLst>
              <p:tags r:id="rId7"/>
            </p:custDataLst>
          </p:nvPr>
        </p:nvSpPr>
        <p:spPr>
          <a:xfrm>
            <a:off x="2286000" y="304800"/>
            <a:ext cx="4968240" cy="2554605"/>
          </a:xfrm>
          <a:prstGeom prst="wedgeRoundRectCallout">
            <a:avLst>
              <a:gd name="adj1" fmla="val -44265"/>
              <a:gd name="adj2" fmla="val 6285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十六进制数</a:t>
            </a:r>
            <a:r>
              <a:rPr kumimoji="0"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→ASCII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</a:t>
            </a:r>
            <a:endParaRPr kumimoji="0" lang="zh-CN" altLang="en-US" sz="2000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十六进制数：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0~9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A~F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对应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ASCII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30~39H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41H~46H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转换算法：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0~9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+30H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10~15 (A~F)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+30H, 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+07H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常用数制及其转换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graphicFrame>
        <p:nvGraphicFramePr>
          <p:cNvPr id="50426" name="Group 25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00200" y="1295400"/>
          <a:ext cx="8326120" cy="4881880"/>
        </p:xfrm>
        <a:graphic>
          <a:graphicData uri="http://schemas.openxmlformats.org/drawingml/2006/table">
            <a:tbl>
              <a:tblPr/>
              <a:tblGrid>
                <a:gridCol w="1387475"/>
                <a:gridCol w="1387475"/>
                <a:gridCol w="1388745"/>
              </a:tblGrid>
              <a:tr h="47879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进制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E3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进制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E3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进制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E3FF"/>
                    </a:solidFill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0001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0010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0011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0100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0101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0110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Group 250"/>
          <p:cNvGraphicFramePr>
            <a:graphicFrameLocks noGrp="1"/>
          </p:cNvGraphicFramePr>
          <p:nvPr/>
        </p:nvGraphicFramePr>
        <p:xfrm>
          <a:off x="6248400" y="1295400"/>
          <a:ext cx="4162425" cy="4881880"/>
        </p:xfrm>
        <a:graphic>
          <a:graphicData uri="http://schemas.openxmlformats.org/drawingml/2006/table">
            <a:tbl>
              <a:tblPr/>
              <a:tblGrid>
                <a:gridCol w="1387475"/>
                <a:gridCol w="1387475"/>
                <a:gridCol w="1387475"/>
              </a:tblGrid>
              <a:tr h="47879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进制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E3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进制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E3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进制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E3FF"/>
                    </a:solidFill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1100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1101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1110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14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15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graphicFrame>
        <p:nvGraphicFramePr>
          <p:cNvPr id="9218" name="Object 6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457200" y="852488"/>
          <a:ext cx="3151188" cy="563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2" imgW="3060700" imgH="5461000" progId="Visio.Drawing.11">
                  <p:embed/>
                </p:oleObj>
              </mc:Choice>
              <mc:Fallback>
                <p:oleObj name="" r:id="rId2" imgW="3060700" imgH="54610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852488"/>
                        <a:ext cx="3151188" cy="5630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2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852805"/>
            <a:ext cx="5376545" cy="5721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256007" name="Text Box 7"/>
          <p:cNvSpPr txBox="1"/>
          <p:nvPr/>
        </p:nvSpPr>
        <p:spPr>
          <a:xfrm>
            <a:off x="9326245" y="852805"/>
            <a:ext cx="2414905" cy="572262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 anchor="ctr" anchorCtr="0"/>
          <a:lstStyle/>
          <a:p>
            <a:pPr marL="355600" indent="-355600" eaLnBrk="0" hangingPunc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程序中没有用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LOOP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指令，原因是循环移位指令要用到的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LOOP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指令中用的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CX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寄存器产生了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冲突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indent="-355600" eaLnBrk="0" hangingPunc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：用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寄存器存放循环计数值，而用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DEC CH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JNZ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两条指令来完成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LOOP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指令的功能。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292100" y="76200"/>
            <a:ext cx="56241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循环程序设计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圆角矩形标注 6"/>
          <p:cNvSpPr/>
          <p:nvPr>
            <p:custDataLst>
              <p:tags r:id="rId6"/>
            </p:custDataLst>
          </p:nvPr>
        </p:nvSpPr>
        <p:spPr>
          <a:xfrm>
            <a:off x="6248400" y="984885"/>
            <a:ext cx="2757805" cy="559435"/>
          </a:xfrm>
          <a:prstGeom prst="wedgeRoundRectCallout">
            <a:avLst>
              <a:gd name="adj1" fmla="val -44888"/>
              <a:gd name="adj2" fmla="val 107094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为何不用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LOOP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指令？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7" grpId="0" bldLvl="0" animBg="1"/>
      <p:bldP spid="256007" grpId="1" animBg="1"/>
      <p:bldP spid="7" grpId="0" bldLvl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61820" y="4554220"/>
            <a:ext cx="8312785" cy="1808480"/>
          </a:xfrm>
        </p:spPr>
        <p:txBody>
          <a:bodyPr/>
          <a:lstStyle/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雷艳静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Tel: 135 8838 0260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Email: leiyj@zjut.edu.cn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676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FD9EA6-BD0A-45B8-A1F3-BE04E1BCD14D}" type="slidenum">
              <a:rPr lang="en-US" altLang="zh-CN" sz="2135"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135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14400"/>
            <a:ext cx="5683885" cy="1227455"/>
          </a:xfrm>
          <a:prstGeom prst="rect">
            <a:avLst/>
          </a:prstGeom>
        </p:spPr>
      </p:pic>
      <p:sp>
        <p:nvSpPr>
          <p:cNvPr id="4" name="Rectangle 2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0" y="2567940"/>
            <a:ext cx="12192000" cy="173101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174362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kumimoji="0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>
          <a:xfrm>
            <a:off x="0" y="2590800"/>
            <a:ext cx="12192000" cy="1708150"/>
          </a:xfrm>
        </p:spPr>
        <p:txBody>
          <a:bodyPr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章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80x86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汇编语言子程序设计</a:t>
            </a:r>
            <a:endParaRPr lang="zh-CN" altLang="en-US" sz="5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57638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一、子程序的定义与调用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08635" y="1758315"/>
            <a:ext cx="11160000" cy="16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916305" lvl="1" indent="-4572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子程序（Subroutine）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子过程（Procedure）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：功能相对独立的程序段可以单独编写和调试，相当于高级语言的过程和函数。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16305" lvl="1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好处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：可以实现程序的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模块化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，便于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复用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，提高编程效率。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1.1 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简介</a:t>
            </a:r>
            <a:endParaRPr lang="zh-CN" altLang="en-US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33400" y="3686175"/>
            <a:ext cx="11135995" cy="2519045"/>
            <a:chOff x="480" y="6285"/>
            <a:chExt cx="18262" cy="3967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480" y="7185"/>
              <a:ext cx="18262" cy="30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444500" lvl="0" indent="-444500">
                <a:spcBef>
                  <a:spcPct val="0"/>
                </a:spcBef>
                <a:buClr>
                  <a:srgbClr val="FF0000"/>
                </a:buClr>
                <a:buFont typeface="Wingdings" panose="05000000000000000000" pitchFamily="2" charset="2"/>
                <a:buNone/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   procedure_name  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PROC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[NEAR/FAR]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44500" lvl="0" indent="-444500">
                <a:spcBef>
                  <a:spcPct val="0"/>
                </a:spcBef>
                <a:buClr>
                  <a:srgbClr val="FF0000"/>
                </a:buClr>
                <a:buFont typeface="Wingdings" panose="05000000000000000000" pitchFamily="2" charset="2"/>
                <a:buNone/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               ……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44500" lvl="0" indent="-444500">
                <a:spcBef>
                  <a:spcPct val="0"/>
                </a:spcBef>
                <a:buClr>
                  <a:srgbClr val="FF0000"/>
                </a:buClr>
                <a:buFont typeface="Wingdings" panose="05000000000000000000" pitchFamily="2" charset="2"/>
                <a:buNone/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               RET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444500" lvl="0" indent="-444500">
                <a:spcBef>
                  <a:spcPct val="0"/>
                </a:spcBef>
                <a:buClr>
                  <a:srgbClr val="FF0000"/>
                </a:buClr>
                <a:buFont typeface="Wingdings" panose="05000000000000000000" pitchFamily="2" charset="2"/>
                <a:buNone/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   procedure_name   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ENDP</a:t>
              </a:r>
              <a:endParaRPr kumimoji="0"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480" y="6285"/>
              <a:ext cx="18262" cy="892"/>
            </a:xfrm>
            <a:prstGeom prst="rect">
              <a:avLst/>
            </a:prstGeom>
            <a:solidFill>
              <a:srgbClr val="ADE3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 anchorCtr="0">
              <a:noAutofit/>
            </a:bodyPr>
            <a:lstStyle/>
            <a:p>
              <a:pPr marL="0" indent="0" eaLnBrk="0" hangingPunct="0">
                <a:lnSpc>
                  <a:spcPct val="100000"/>
                </a:lnSpc>
                <a:buClr>
                  <a:srgbClr val="C00000"/>
                </a:buClr>
                <a:buFont typeface="Wingdings" panose="05000000000000000000" charset="0"/>
                <a:buNone/>
                <a:defRPr/>
              </a:pPr>
              <a:r>
                <a:rPr lang="en-US" altLang="zh-CN" b="1" noProof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1.2 </a:t>
              </a:r>
              <a:r>
                <a:rPr lang="zh-CN" altLang="en-US" b="1" noProof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子程序的定义</a:t>
              </a:r>
              <a:endPara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30" name="圆角矩形标注 29"/>
          <p:cNvSpPr/>
          <p:nvPr>
            <p:custDataLst>
              <p:tags r:id="rId5"/>
            </p:custDataLst>
          </p:nvPr>
        </p:nvSpPr>
        <p:spPr>
          <a:xfrm>
            <a:off x="740410" y="3200400"/>
            <a:ext cx="3851910" cy="1130300"/>
          </a:xfrm>
          <a:prstGeom prst="wedgeRoundRectCallout">
            <a:avLst>
              <a:gd name="adj1" fmla="val -1147"/>
              <a:gd name="adj2" fmla="val 74157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标识符，同一源程序唯一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代表存放该程序的起始地址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标注 4"/>
          <p:cNvSpPr/>
          <p:nvPr>
            <p:custDataLst>
              <p:tags r:id="rId6"/>
            </p:custDataLst>
          </p:nvPr>
        </p:nvSpPr>
        <p:spPr>
          <a:xfrm>
            <a:off x="6898640" y="2868930"/>
            <a:ext cx="4771390" cy="3082925"/>
          </a:xfrm>
          <a:prstGeom prst="wedgeRoundRectCallout">
            <a:avLst>
              <a:gd name="adj1" fmla="val -59084"/>
              <a:gd name="adj2" fmla="val 980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l" eaLnBrk="1" latinLnBrk="0" hangingPunct="1">
              <a:lnSpc>
                <a:spcPct val="120000"/>
              </a:lnSpc>
              <a:spcAft>
                <a:spcPts val="600"/>
              </a:spcAft>
              <a:buFont typeface="Wingdings" panose="05000000000000000000" charset="0"/>
              <a:buChar char="l"/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NEAR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：只能被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同代码段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的其他程序调用，段内近调用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eaLnBrk="1" latinLnBrk="0" hangingPunct="1">
              <a:lnSpc>
                <a:spcPct val="120000"/>
              </a:lnSpc>
              <a:spcAft>
                <a:spcPts val="600"/>
              </a:spcAft>
              <a:buFont typeface="Wingdings" panose="05000000000000000000" charset="0"/>
              <a:buChar char="l"/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FAR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：可以被相同或不同代码段的程序调用，段间远调用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eaLnBrk="1" latinLnBrk="0" hangingPunct="1">
              <a:lnSpc>
                <a:spcPct val="120000"/>
              </a:lnSpc>
              <a:spcAft>
                <a:spcPts val="600"/>
              </a:spcAft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默认：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完整段定义格式中，默认为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NEAR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简化格式中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SMALL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存储模式下，默认为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NEAR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圆角矩形标注 5"/>
          <p:cNvSpPr/>
          <p:nvPr>
            <p:custDataLst>
              <p:tags r:id="rId7"/>
            </p:custDataLst>
          </p:nvPr>
        </p:nvSpPr>
        <p:spPr>
          <a:xfrm>
            <a:off x="3048000" y="4954905"/>
            <a:ext cx="3305175" cy="553720"/>
          </a:xfrm>
          <a:prstGeom prst="wedgeRoundRectCallout">
            <a:avLst>
              <a:gd name="adj1" fmla="val -58991"/>
              <a:gd name="adj2" fmla="val 31880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l">
              <a:lnSpc>
                <a:spcPct val="120000"/>
              </a:lnSpc>
              <a:buFont typeface="Wingdings" panose="05000000000000000000" charset="0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最后一条必须是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RET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，返回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5" grpId="0" bldLvl="0" animBg="1"/>
      <p:bldP spid="6" grpId="0" bldLvl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57638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一、子程序的定义与调用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1507" name="Text Box 47"/>
          <p:cNvSpPr txBox="1"/>
          <p:nvPr>
            <p:custDataLst>
              <p:tags r:id="rId1"/>
            </p:custDataLst>
          </p:nvPr>
        </p:nvSpPr>
        <p:spPr>
          <a:xfrm>
            <a:off x="2018030" y="1524635"/>
            <a:ext cx="3138170" cy="40925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……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MOV CX, 10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GET_CHAR: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MOV AH, 1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INT    21H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CALL COUNT</a:t>
            </a: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MOV AX, 3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LOOP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GET_CHAR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……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08" name="Text Box 48"/>
          <p:cNvSpPr txBox="1"/>
          <p:nvPr>
            <p:custDataLst>
              <p:tags r:id="rId2"/>
            </p:custDataLst>
          </p:nvPr>
        </p:nvSpPr>
        <p:spPr>
          <a:xfrm>
            <a:off x="7086600" y="2337435"/>
            <a:ext cx="2922270" cy="224536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COUNT PROC FAR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……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MOV CX, 20</a:t>
            </a: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RET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COUNT ENDP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09" name="Line 49"/>
          <p:cNvSpPr/>
          <p:nvPr>
            <p:custDataLst>
              <p:tags r:id="rId3"/>
            </p:custDataLst>
          </p:nvPr>
        </p:nvSpPr>
        <p:spPr>
          <a:xfrm rot="21120000" flipV="1">
            <a:off x="4549775" y="2774950"/>
            <a:ext cx="2688590" cy="995045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21510" name="Line 50"/>
          <p:cNvSpPr/>
          <p:nvPr>
            <p:custDataLst>
              <p:tags r:id="rId4"/>
            </p:custDataLst>
          </p:nvPr>
        </p:nvSpPr>
        <p:spPr>
          <a:xfrm rot="20220000" flipH="1" flipV="1">
            <a:off x="4576445" y="3999230"/>
            <a:ext cx="2629535" cy="514350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4" name="圆角矩形标注 3"/>
          <p:cNvSpPr/>
          <p:nvPr>
            <p:custDataLst>
              <p:tags r:id="rId5"/>
            </p:custDataLst>
          </p:nvPr>
        </p:nvSpPr>
        <p:spPr>
          <a:xfrm>
            <a:off x="6400800" y="1295400"/>
            <a:ext cx="3710305" cy="665480"/>
          </a:xfrm>
          <a:prstGeom prst="wedgeRoundRectCallout">
            <a:avLst>
              <a:gd name="adj1" fmla="val -1824"/>
              <a:gd name="adj2" fmla="val 118320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120000"/>
              </a:lnSpc>
              <a:buFont typeface="Wingdings" panose="05000000000000000000" charset="0"/>
              <a:buNone/>
            </a:pP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注意共用寄存器带来的副作用</a:t>
            </a:r>
            <a:endParaRPr kumimoji="0"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57638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一、子程序的定义与调用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0600" y="1295400"/>
            <a:ext cx="4503420" cy="467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圆角矩形标注 5"/>
          <p:cNvSpPr/>
          <p:nvPr>
            <p:custDataLst>
              <p:tags r:id="rId3"/>
            </p:custDataLst>
          </p:nvPr>
        </p:nvSpPr>
        <p:spPr>
          <a:xfrm>
            <a:off x="4114800" y="807720"/>
            <a:ext cx="4654550" cy="1360805"/>
          </a:xfrm>
          <a:prstGeom prst="wedgeRoundRectCallout">
            <a:avLst>
              <a:gd name="adj1" fmla="val -66139"/>
              <a:gd name="adj2" fmla="val 54960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l">
              <a:lnSpc>
                <a:spcPct val="120000"/>
              </a:lnSpc>
              <a:buFont typeface="Wingdings" panose="05000000000000000000" charset="0"/>
              <a:buNone/>
            </a:pP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注意寄存器的保护与恢复：子程序用到的寄存器</a:t>
            </a:r>
            <a:r>
              <a:rPr kumimoji="0" 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依次入栈</a:t>
            </a: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，返回之前按照</a:t>
            </a:r>
            <a:r>
              <a:rPr kumimoji="0" 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逆序出栈</a:t>
            </a: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进行恢复</a:t>
            </a:r>
            <a:endParaRPr kumimoji="0"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57638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一、子程序的定义与调用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grpSp>
        <p:nvGrpSpPr>
          <p:cNvPr id="19459" name="Group 49"/>
          <p:cNvGrpSpPr/>
          <p:nvPr/>
        </p:nvGrpSpPr>
        <p:grpSpPr>
          <a:xfrm>
            <a:off x="1954213" y="1520825"/>
            <a:ext cx="3555999" cy="4525963"/>
            <a:chOff x="3168" y="1104"/>
            <a:chExt cx="2240" cy="2851"/>
          </a:xfrm>
        </p:grpSpPr>
        <p:grpSp>
          <p:nvGrpSpPr>
            <p:cNvPr id="19499" name="Group 50"/>
            <p:cNvGrpSpPr/>
            <p:nvPr/>
          </p:nvGrpSpPr>
          <p:grpSpPr>
            <a:xfrm>
              <a:off x="3168" y="1104"/>
              <a:ext cx="2240" cy="2851"/>
              <a:chOff x="3168" y="1104"/>
              <a:chExt cx="2240" cy="2851"/>
            </a:xfrm>
          </p:grpSpPr>
          <p:sp>
            <p:nvSpPr>
              <p:cNvPr id="19501" name="Text Box 51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984" y="1104"/>
                <a:ext cx="1424" cy="28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0000" tIns="46800" rIns="90000" bIns="468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+mn-lt"/>
                    <a:ea typeface="楷体_GB2312" pitchFamily="49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Symbol" panose="05050102010706020507" pitchFamily="18" charset="2"/>
                  <a:buChar char="-"/>
                  <a:defRPr kumimoji="1" sz="2000">
                    <a:solidFill>
                      <a:schemeClr val="tx1"/>
                    </a:solidFill>
                    <a:latin typeface="+mn-lt"/>
                    <a:ea typeface="楷体_GB2312" pitchFamily="49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PROC       </a:t>
                </a:r>
                <a:r>
                  <a:rPr lang="en-US" altLang="zh-CN" b="1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FAR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PUSH       AX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PUSH       BX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PUSH       CX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PUSH       DX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POP          DX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POP          CX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POP          BX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POP          AX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RET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ENDP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502" name="Text Box 5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3168" y="1104"/>
                <a:ext cx="631" cy="28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0000" tIns="46800" rIns="90000" bIns="468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+mn-lt"/>
                    <a:ea typeface="楷体_GB2312" pitchFamily="49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Symbol" panose="05050102010706020507" pitchFamily="18" charset="2"/>
                  <a:buChar char="-"/>
                  <a:defRPr kumimoji="1" sz="2000">
                    <a:solidFill>
                      <a:schemeClr val="tx1"/>
                    </a:solidFill>
                    <a:latin typeface="+mn-lt"/>
                    <a:ea typeface="楷体_GB2312" pitchFamily="49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SUBT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endParaRPr lang="en-US" altLang="zh-CN" dirty="0">
                  <a:latin typeface="Arial" panose="020B0604020202020204" pitchFamily="34" charset="0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altLang="zh-CN" dirty="0">
                    <a:latin typeface="Arial" panose="020B0604020202020204" pitchFamily="34" charset="0"/>
                  </a:rPr>
                  <a:t>SUBT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500" name="Text Box 53"/>
            <p:cNvSpPr txBox="1"/>
            <p:nvPr>
              <p:custDataLst>
                <p:tags r:id="rId3"/>
              </p:custDataLst>
            </p:nvPr>
          </p:nvSpPr>
          <p:spPr>
            <a:xfrm rot="5400000">
              <a:off x="3978" y="2306"/>
              <a:ext cx="607" cy="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kumimoji="1" sz="20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</a:pPr>
              <a:r>
                <a:rPr lang="zh-CN" altLang="en-US" sz="3600" dirty="0">
                  <a:latin typeface="Arial" panose="020B0604020202020204" pitchFamily="34" charset="0"/>
                </a:rPr>
                <a:t>…</a:t>
              </a:r>
              <a:r>
                <a:rPr lang="zh-CN" altLang="en-US" dirty="0">
                  <a:latin typeface="Arial" panose="020B0604020202020204" pitchFamily="34" charset="0"/>
                </a:rPr>
                <a:t> 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290889" name="Group 73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7423150" y="728980"/>
          <a:ext cx="1968500" cy="5817235"/>
        </p:xfrm>
        <a:graphic>
          <a:graphicData uri="http://schemas.openxmlformats.org/drawingml/2006/table">
            <a:tbl>
              <a:tblPr/>
              <a:tblGrid>
                <a:gridCol w="1968500"/>
              </a:tblGrid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73" name="Text Box 103"/>
          <p:cNvSpPr txBox="1"/>
          <p:nvPr>
            <p:custDataLst>
              <p:tags r:id="rId5"/>
            </p:custDataLst>
          </p:nvPr>
        </p:nvSpPr>
        <p:spPr>
          <a:xfrm>
            <a:off x="8025130" y="1352550"/>
            <a:ext cx="725805" cy="56959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sz="2800" dirty="0">
                <a:latin typeface="Arial" panose="020B0604020202020204" pitchFamily="34" charset="0"/>
                <a:ea typeface="Arial Unicode MS" pitchFamily="34" charset="-122"/>
              </a:rPr>
              <a:t>DX</a:t>
            </a:r>
            <a:endParaRPr lang="en-US" altLang="zh-CN" sz="2800" dirty="0">
              <a:latin typeface="Arial" panose="020B0604020202020204" pitchFamily="34" charset="0"/>
              <a:ea typeface="Arial Unicode MS" pitchFamily="34" charset="-122"/>
            </a:endParaRPr>
          </a:p>
        </p:txBody>
      </p:sp>
      <p:sp>
        <p:nvSpPr>
          <p:cNvPr id="14374" name="Text Box 104"/>
          <p:cNvSpPr txBox="1"/>
          <p:nvPr>
            <p:custDataLst>
              <p:tags r:id="rId6"/>
            </p:custDataLst>
          </p:nvPr>
        </p:nvSpPr>
        <p:spPr>
          <a:xfrm>
            <a:off x="9536430" y="1543050"/>
            <a:ext cx="1391285" cy="50990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Arial Unicode MS" pitchFamily="34" charset="-122"/>
              </a:rPr>
              <a:t>20016H</a:t>
            </a:r>
            <a:endParaRPr lang="en-US" altLang="zh-CN" dirty="0">
              <a:latin typeface="Arial" panose="020B0604020202020204" pitchFamily="34" charset="0"/>
              <a:ea typeface="Arial Unicode MS" pitchFamily="34" charset="-122"/>
            </a:endParaRPr>
          </a:p>
        </p:txBody>
      </p:sp>
      <p:grpSp>
        <p:nvGrpSpPr>
          <p:cNvPr id="14375" name="Group 105"/>
          <p:cNvGrpSpPr/>
          <p:nvPr/>
        </p:nvGrpSpPr>
        <p:grpSpPr>
          <a:xfrm>
            <a:off x="6317030" y="1281430"/>
            <a:ext cx="1021665" cy="830961"/>
            <a:chOff x="2310" y="2189"/>
            <a:chExt cx="525" cy="540"/>
          </a:xfrm>
        </p:grpSpPr>
        <p:sp>
          <p:nvSpPr>
            <p:cNvPr id="14376" name="Text Box 106"/>
            <p:cNvSpPr txBox="1"/>
            <p:nvPr>
              <p:custDataLst>
                <p:tags r:id="rId7"/>
              </p:custDataLst>
            </p:nvPr>
          </p:nvSpPr>
          <p:spPr>
            <a:xfrm>
              <a:off x="2310" y="2189"/>
              <a:ext cx="373" cy="5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0000" tIns="46800" rIns="90000" bIns="46800" anchor="t" anchorCtr="0">
              <a:spAutoFit/>
            </a:bodyPr>
            <a:lstStyle/>
            <a:p>
              <a:pPr eaLnBrk="0" hangingPunct="0"/>
              <a:r>
                <a:rPr lang="en-US" altLang="zh-CN" dirty="0">
                  <a:latin typeface="Arial" panose="020B0604020202020204" pitchFamily="34" charset="0"/>
                  <a:ea typeface="Arial Unicode MS" pitchFamily="34" charset="-122"/>
                </a:rPr>
                <a:t>SP</a:t>
              </a:r>
              <a:endParaRPr lang="en-US" altLang="zh-CN" dirty="0">
                <a:latin typeface="Arial" panose="020B0604020202020204" pitchFamily="34" charset="0"/>
                <a:ea typeface="Arial Unicode MS" pitchFamily="34" charset="-122"/>
              </a:endParaRPr>
            </a:p>
          </p:txBody>
        </p:sp>
        <p:sp>
          <p:nvSpPr>
            <p:cNvPr id="14377" name="Line 107"/>
            <p:cNvSpPr/>
            <p:nvPr>
              <p:custDataLst>
                <p:tags r:id="rId8"/>
              </p:custDataLst>
            </p:nvPr>
          </p:nvSpPr>
          <p:spPr>
            <a:xfrm>
              <a:off x="2608" y="2296"/>
              <a:ext cx="227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14378" name="Text Box 108"/>
          <p:cNvSpPr txBox="1"/>
          <p:nvPr>
            <p:custDataLst>
              <p:tags r:id="rId9"/>
            </p:custDataLst>
          </p:nvPr>
        </p:nvSpPr>
        <p:spPr>
          <a:xfrm>
            <a:off x="8025130" y="2237105"/>
            <a:ext cx="719455" cy="56959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sz="2800" dirty="0">
                <a:latin typeface="Arial" panose="020B0604020202020204" pitchFamily="34" charset="0"/>
                <a:ea typeface="Arial Unicode MS" pitchFamily="34" charset="-122"/>
              </a:rPr>
              <a:t>CX</a:t>
            </a:r>
            <a:endParaRPr lang="en-US" altLang="zh-CN" sz="2800" dirty="0">
              <a:latin typeface="Arial" panose="020B0604020202020204" pitchFamily="34" charset="0"/>
              <a:ea typeface="Arial Unicode MS" pitchFamily="34" charset="-122"/>
            </a:endParaRPr>
          </a:p>
        </p:txBody>
      </p:sp>
      <p:sp>
        <p:nvSpPr>
          <p:cNvPr id="14379" name="Text Box 109"/>
          <p:cNvSpPr txBox="1"/>
          <p:nvPr>
            <p:custDataLst>
              <p:tags r:id="rId10"/>
            </p:custDataLst>
          </p:nvPr>
        </p:nvSpPr>
        <p:spPr>
          <a:xfrm>
            <a:off x="9536430" y="2421255"/>
            <a:ext cx="1391285" cy="5092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Arial Unicode MS" pitchFamily="34" charset="-122"/>
              </a:rPr>
              <a:t>20018H</a:t>
            </a:r>
            <a:endParaRPr lang="en-US" altLang="zh-CN" dirty="0">
              <a:latin typeface="Arial" panose="020B0604020202020204" pitchFamily="34" charset="0"/>
              <a:ea typeface="Arial Unicode MS" pitchFamily="34" charset="-122"/>
            </a:endParaRPr>
          </a:p>
        </p:txBody>
      </p:sp>
      <p:sp>
        <p:nvSpPr>
          <p:cNvPr id="14380" name="Text Box 110"/>
          <p:cNvSpPr txBox="1"/>
          <p:nvPr>
            <p:custDataLst>
              <p:tags r:id="rId11"/>
            </p:custDataLst>
          </p:nvPr>
        </p:nvSpPr>
        <p:spPr>
          <a:xfrm>
            <a:off x="8025130" y="3143250"/>
            <a:ext cx="704215" cy="56959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sz="2800" dirty="0">
                <a:latin typeface="Arial" panose="020B0604020202020204" pitchFamily="34" charset="0"/>
                <a:ea typeface="Arial Unicode MS" pitchFamily="34" charset="-122"/>
              </a:rPr>
              <a:t>BX</a:t>
            </a:r>
            <a:endParaRPr lang="en-US" altLang="zh-CN" sz="2800" dirty="0">
              <a:latin typeface="Arial" panose="020B0604020202020204" pitchFamily="34" charset="0"/>
              <a:ea typeface="Arial Unicode MS" pitchFamily="34" charset="-122"/>
            </a:endParaRPr>
          </a:p>
        </p:txBody>
      </p:sp>
      <p:sp>
        <p:nvSpPr>
          <p:cNvPr id="14381" name="Text Box 111"/>
          <p:cNvSpPr txBox="1"/>
          <p:nvPr>
            <p:custDataLst>
              <p:tags r:id="rId12"/>
            </p:custDataLst>
          </p:nvPr>
        </p:nvSpPr>
        <p:spPr>
          <a:xfrm>
            <a:off x="9536430" y="3343275"/>
            <a:ext cx="1427480" cy="50990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Arial Unicode MS" pitchFamily="34" charset="-122"/>
              </a:rPr>
              <a:t>2001AH</a:t>
            </a:r>
            <a:endParaRPr lang="en-US" altLang="zh-CN" dirty="0">
              <a:latin typeface="Arial" panose="020B0604020202020204" pitchFamily="34" charset="0"/>
              <a:ea typeface="Arial Unicode MS" pitchFamily="34" charset="-122"/>
            </a:endParaRPr>
          </a:p>
        </p:txBody>
      </p:sp>
      <p:sp>
        <p:nvSpPr>
          <p:cNvPr id="14382" name="Text Box 112"/>
          <p:cNvSpPr txBox="1"/>
          <p:nvPr>
            <p:custDataLst>
              <p:tags r:id="rId13"/>
            </p:custDataLst>
          </p:nvPr>
        </p:nvSpPr>
        <p:spPr>
          <a:xfrm>
            <a:off x="8025130" y="4000500"/>
            <a:ext cx="704215" cy="56959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sz="2800" dirty="0">
                <a:latin typeface="Arial" panose="020B0604020202020204" pitchFamily="34" charset="0"/>
                <a:ea typeface="Arial Unicode MS" pitchFamily="34" charset="-122"/>
              </a:rPr>
              <a:t>AX</a:t>
            </a:r>
            <a:endParaRPr lang="en-US" altLang="zh-CN" sz="2800" dirty="0">
              <a:latin typeface="Arial" panose="020B0604020202020204" pitchFamily="34" charset="0"/>
              <a:ea typeface="Arial Unicode MS" pitchFamily="34" charset="-122"/>
            </a:endParaRPr>
          </a:p>
        </p:txBody>
      </p:sp>
      <p:sp>
        <p:nvSpPr>
          <p:cNvPr id="14383" name="Text Box 113"/>
          <p:cNvSpPr txBox="1"/>
          <p:nvPr>
            <p:custDataLst>
              <p:tags r:id="rId14"/>
            </p:custDataLst>
          </p:nvPr>
        </p:nvSpPr>
        <p:spPr>
          <a:xfrm>
            <a:off x="9536430" y="4202430"/>
            <a:ext cx="1449070" cy="5092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Arial Unicode MS" pitchFamily="34" charset="-122"/>
              </a:rPr>
              <a:t>2001CH</a:t>
            </a:r>
            <a:endParaRPr lang="en-US" altLang="zh-CN" dirty="0">
              <a:latin typeface="Arial" panose="020B0604020202020204" pitchFamily="34" charset="0"/>
              <a:ea typeface="Arial Unicode MS" pitchFamily="34" charset="-122"/>
            </a:endParaRPr>
          </a:p>
        </p:txBody>
      </p:sp>
      <p:sp>
        <p:nvSpPr>
          <p:cNvPr id="14384" name="Text Box 114"/>
          <p:cNvSpPr txBox="1"/>
          <p:nvPr>
            <p:custDataLst>
              <p:tags r:id="rId15"/>
            </p:custDataLst>
          </p:nvPr>
        </p:nvSpPr>
        <p:spPr>
          <a:xfrm>
            <a:off x="8104505" y="4892675"/>
            <a:ext cx="549275" cy="56959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sz="2800" dirty="0">
                <a:latin typeface="Arial" panose="020B0604020202020204" pitchFamily="34" charset="0"/>
                <a:ea typeface="Arial Unicode MS" pitchFamily="34" charset="-122"/>
              </a:rPr>
              <a:t>IP</a:t>
            </a:r>
            <a:endParaRPr lang="en-US" altLang="zh-CN" sz="2800" dirty="0">
              <a:latin typeface="Arial" panose="020B0604020202020204" pitchFamily="34" charset="0"/>
              <a:ea typeface="Arial Unicode MS" pitchFamily="34" charset="-122"/>
            </a:endParaRPr>
          </a:p>
        </p:txBody>
      </p:sp>
      <p:sp>
        <p:nvSpPr>
          <p:cNvPr id="14385" name="Text Box 115"/>
          <p:cNvSpPr txBox="1"/>
          <p:nvPr>
            <p:custDataLst>
              <p:tags r:id="rId16"/>
            </p:custDataLst>
          </p:nvPr>
        </p:nvSpPr>
        <p:spPr>
          <a:xfrm>
            <a:off x="9536430" y="5081905"/>
            <a:ext cx="1427480" cy="5092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Arial Unicode MS" pitchFamily="34" charset="-122"/>
              </a:rPr>
              <a:t>2001EH</a:t>
            </a:r>
            <a:endParaRPr lang="en-US" altLang="zh-CN" dirty="0">
              <a:latin typeface="Arial" panose="020B0604020202020204" pitchFamily="34" charset="0"/>
              <a:ea typeface="Arial Unicode MS" pitchFamily="34" charset="-122"/>
            </a:endParaRPr>
          </a:p>
        </p:txBody>
      </p:sp>
      <p:sp>
        <p:nvSpPr>
          <p:cNvPr id="14386" name="Text Box 116"/>
          <p:cNvSpPr txBox="1"/>
          <p:nvPr>
            <p:custDataLst>
              <p:tags r:id="rId17"/>
            </p:custDataLst>
          </p:nvPr>
        </p:nvSpPr>
        <p:spPr>
          <a:xfrm>
            <a:off x="8039100" y="5848350"/>
            <a:ext cx="725805" cy="56959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sz="2800" dirty="0">
                <a:latin typeface="Arial" panose="020B0604020202020204" pitchFamily="34" charset="0"/>
                <a:ea typeface="Arial Unicode MS" pitchFamily="34" charset="-122"/>
              </a:rPr>
              <a:t>CS</a:t>
            </a:r>
            <a:endParaRPr lang="en-US" altLang="zh-CN" sz="2800" dirty="0">
              <a:latin typeface="Arial" panose="020B0604020202020204" pitchFamily="34" charset="0"/>
              <a:ea typeface="Arial Unicode MS" pitchFamily="34" charset="-122"/>
            </a:endParaRPr>
          </a:p>
        </p:txBody>
      </p:sp>
      <p:sp>
        <p:nvSpPr>
          <p:cNvPr id="14387" name="Text Box 117"/>
          <p:cNvSpPr txBox="1"/>
          <p:nvPr>
            <p:custDataLst>
              <p:tags r:id="rId18"/>
            </p:custDataLst>
          </p:nvPr>
        </p:nvSpPr>
        <p:spPr>
          <a:xfrm>
            <a:off x="9536430" y="6064250"/>
            <a:ext cx="1391285" cy="50990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Arial Unicode MS" pitchFamily="34" charset="-122"/>
              </a:rPr>
              <a:t>20020H</a:t>
            </a:r>
            <a:endParaRPr lang="en-US" altLang="zh-CN" dirty="0">
              <a:latin typeface="Arial" panose="020B0604020202020204" pitchFamily="34" charset="0"/>
              <a:ea typeface="Arial Unicode MS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57638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一、子程序的定义与调用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33400" y="1144905"/>
            <a:ext cx="11160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编写一个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过程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，把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寄存器内的二进制数用十六进制形式在屏幕行显示出来。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33400" y="1828800"/>
            <a:ext cx="11160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思路：先处理高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位（二进制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→ASCII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码），再处理低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位。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636520"/>
            <a:ext cx="3014345" cy="3762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636520"/>
            <a:ext cx="2836545" cy="380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圆角矩形 15"/>
          <p:cNvSpPr/>
          <p:nvPr>
            <p:custDataLst>
              <p:tags r:id="rId5"/>
            </p:custDataLst>
          </p:nvPr>
        </p:nvSpPr>
        <p:spPr>
          <a:xfrm>
            <a:off x="3549015" y="3921760"/>
            <a:ext cx="1197610" cy="21971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6"/>
            </p:custDataLst>
          </p:nvPr>
        </p:nvSpPr>
        <p:spPr>
          <a:xfrm>
            <a:off x="7122160" y="2702560"/>
            <a:ext cx="1197610" cy="21971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bldLvl="0" animBg="1"/>
      <p:bldP spid="3" grpId="1" bldLvl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57638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一、子程序的定义与调用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33400" y="1144905"/>
            <a:ext cx="11160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例：编程进行冒泡排序，将排序后的数据以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进制输出显示。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28600"/>
            <a:ext cx="5579745" cy="65093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" y="1924685"/>
            <a:ext cx="5715635" cy="4373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圆角矩形 15"/>
          <p:cNvSpPr/>
          <p:nvPr>
            <p:custDataLst>
              <p:tags r:id="rId4"/>
            </p:custDataLst>
          </p:nvPr>
        </p:nvSpPr>
        <p:spPr>
          <a:xfrm>
            <a:off x="7543800" y="4773930"/>
            <a:ext cx="1417955" cy="238125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6934200" y="6423025"/>
            <a:ext cx="1417955" cy="111125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6572250" y="4171950"/>
            <a:ext cx="5390515" cy="0"/>
          </a:xfrm>
          <a:prstGeom prst="line">
            <a:avLst/>
          </a:prstGeom>
          <a:ln w="31750" cap="rnd">
            <a:solidFill>
              <a:srgbClr val="FF0000"/>
            </a:solidFill>
            <a:prstDash val="sys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295400"/>
            <a:ext cx="1906905" cy="5260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6858000" y="1447800"/>
            <a:ext cx="1417955" cy="111125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bldLvl="0" animBg="1"/>
      <p:bldP spid="10" grpId="1" bldLvl="0" animBg="1"/>
      <p:bldP spid="7" grpId="1" bldLvl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57638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二、子程序的参数传递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08635" y="1758315"/>
            <a:ext cx="11160000" cy="1108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AutoNum type="arabicPeriod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入口参数：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主程序向子程序传递的参数。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459105" lvl="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AutoNum type="arabicPeriod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出口参数：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子程序向主程序返回的参数。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2.0 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基本概念</a:t>
            </a:r>
            <a:endParaRPr lang="zh-CN" altLang="en-US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08635" y="3048000"/>
            <a:ext cx="5586730" cy="2116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AutoNum type="arabicPeriod" startAt="3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传递参数的方法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916305" lvl="1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寄存器：双方约定。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916305" lvl="1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变量：共享变量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916305" lvl="1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堆栈：共享堆栈区域。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23240" y="5353050"/>
            <a:ext cx="11160000" cy="745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AutoNum type="arabicPeriod" startAt="5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推荐风格：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子程序定义时一般给出注释：子程序的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功能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；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入口参数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；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出口参数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。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256655" y="3048000"/>
            <a:ext cx="5411470" cy="2116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9105" lvl="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AutoNum type="arabicPeriod" startAt="4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参数的具体内容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916305" lvl="1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数值：数据本身。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916305" lvl="1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地址：数据的存储地址。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marL="1373505" lvl="2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p"/>
            </a:pP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57638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二、子程序的参数传递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08635" y="1758315"/>
            <a:ext cx="11160000" cy="582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None/>
            </a:pP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编写一个过程，把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寄存器内的二进制数用十六进制形式在屏幕行显示出来。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08635" y="1180465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2.1 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传递参数（双方约定寄存器）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08070" y="2517775"/>
            <a:ext cx="3039110" cy="3780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09435" y="926465"/>
            <a:ext cx="4966970" cy="5795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圆角矩形 13"/>
          <p:cNvSpPr/>
          <p:nvPr>
            <p:custDataLst>
              <p:tags r:id="rId7"/>
            </p:custDataLst>
          </p:nvPr>
        </p:nvSpPr>
        <p:spPr>
          <a:xfrm>
            <a:off x="7848600" y="4817110"/>
            <a:ext cx="1295400" cy="36000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8"/>
            </p:custDataLst>
          </p:nvPr>
        </p:nvSpPr>
        <p:spPr>
          <a:xfrm>
            <a:off x="7848600" y="5257800"/>
            <a:ext cx="1295400" cy="570865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517775"/>
            <a:ext cx="2836545" cy="3779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圆角矩形 15"/>
          <p:cNvSpPr/>
          <p:nvPr>
            <p:custDataLst>
              <p:tags r:id="rId10"/>
            </p:custDataLst>
          </p:nvPr>
        </p:nvSpPr>
        <p:spPr>
          <a:xfrm>
            <a:off x="1447800" y="3810000"/>
            <a:ext cx="1358265" cy="219710"/>
          </a:xfrm>
          <a:prstGeom prst="roundRect">
            <a:avLst>
              <a:gd name="adj" fmla="val 1029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bldLvl="0" animBg="1"/>
      <p:bldP spid="15" grpId="1" bldLvl="0" animBg="1"/>
      <p:bldP spid="16" grpId="1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常用数制及其转换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609600" y="1981200"/>
            <a:ext cx="5285105" cy="1511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742950" lvl="1" indent="-28575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（</a:t>
            </a:r>
            <a:r>
              <a:rPr lang="en-US" altLang="zh-CN" sz="2200" u="sng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00</a:t>
            </a:r>
            <a:r>
              <a:rPr lang="en-US" altLang="zh-CN" sz="22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11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</a:t>
            </a:r>
            <a:r>
              <a:rPr lang="en-US" altLang="zh-CN" sz="22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0101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</a:t>
            </a:r>
            <a:r>
              <a:rPr lang="en-US" altLang="zh-CN" sz="22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1011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</a:t>
            </a:r>
            <a:r>
              <a:rPr lang="en-US" altLang="zh-CN" sz="22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1111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)</a:t>
            </a:r>
            <a:r>
              <a:rPr lang="en-US" altLang="zh-CN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2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  <a:p>
            <a:pPr marL="742950" lvl="1" indent="-28575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                            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  <a:p>
            <a:pPr marL="742950" lvl="1" indent="-28575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    3        5        </a:t>
            </a:r>
            <a:r>
              <a:rPr lang="en-US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B        F</a:t>
            </a:r>
            <a:endParaRPr lang="en-US" altLang="en-US" sz="22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609600" y="1143000"/>
            <a:ext cx="288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342900" lvl="0" indent="-342900" algn="l" eaLnBrk="0" hangingPunct="0">
              <a:buClr>
                <a:srgbClr val="C00000"/>
              </a:buClr>
              <a:buSzTx/>
              <a:buFont typeface="Wingdings" panose="05000000000000000000" charset="0"/>
              <a:buChar char="p"/>
              <a:defRPr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↔16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33095" y="3660775"/>
            <a:ext cx="5261610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19050" lvl="1" indent="-698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  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（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A       1       9      C)</a:t>
            </a:r>
            <a:r>
              <a:rPr lang="en-US" altLang="zh-CN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16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  <a:p>
            <a:pPr marL="19050" lvl="1" indent="-698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       </a:t>
            </a:r>
            <a:r>
              <a:rPr lang="en-US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                      </a:t>
            </a:r>
            <a:endParaRPr lang="en-US" altLang="en-US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  <a:p>
            <a:pPr marL="19050" lvl="1" indent="-698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    1010  0001  1001  1100</a:t>
            </a:r>
            <a:endParaRPr lang="en-US" altLang="en-US" sz="22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33095" y="5410200"/>
            <a:ext cx="523113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lvl="0" indent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计算机存储是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进制还是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进制？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172200" y="5410200"/>
            <a:ext cx="523113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lvl="0" indent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为什么编程语言中经常出现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进制？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6172200" y="1981835"/>
            <a:ext cx="5309870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285750" lvl="0" indent="-285750" algn="l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带小数点时：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以小数点为起点，分别向左右分组转换，不足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位的组填充</a:t>
            </a:r>
            <a:r>
              <a:rPr kumimoji="0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kumimoji="0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kumimoji="0"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1" indent="-285750" algn="ctr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1010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011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( ? )</a:t>
            </a:r>
            <a:r>
              <a:rPr lang="zh-CN" altLang="en-US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kumimoji="0"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6172200" y="3660775"/>
            <a:ext cx="5310505" cy="1511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742950" lvl="1" indent="-28575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（</a:t>
            </a:r>
            <a:r>
              <a:rPr lang="en-US" altLang="zh-CN" sz="2200" u="sng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00</a:t>
            </a:r>
            <a:r>
              <a:rPr lang="en-US" altLang="zh-CN" sz="2200" u="sng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1</a:t>
            </a:r>
            <a:r>
              <a:rPr lang="en-US" altLang="zh-CN" sz="22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0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</a:t>
            </a:r>
            <a:r>
              <a:rPr lang="en-US" altLang="zh-CN" sz="22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1011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. </a:t>
            </a:r>
            <a:r>
              <a:rPr lang="en-US" altLang="zh-CN" sz="22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2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2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2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1000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)</a:t>
            </a:r>
            <a:r>
              <a:rPr lang="en-US" altLang="zh-CN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2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  <a:p>
            <a:pPr marL="742950" lvl="1" indent="-28575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                           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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  <a:p>
            <a:pPr marL="742950" lvl="1" indent="-28575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    2         </a:t>
            </a:r>
            <a:r>
              <a:rPr lang="en-US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B 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. </a:t>
            </a:r>
            <a:r>
              <a:rPr lang="en-US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 D       8</a:t>
            </a:r>
            <a:endParaRPr lang="en-US" altLang="en-US" sz="22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  <p:bldLst>
      <p:bldP spid="2" grpId="1" animBg="1"/>
      <p:bldP spid="8" grpId="1" animBg="1"/>
      <p:bldP spid="7" grpId="1" animBg="1"/>
      <p:bldP spid="9" grpId="1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57638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二、子程序的参数传递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33400" y="1221105"/>
            <a:ext cx="11160000" cy="1069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例：</a:t>
            </a:r>
            <a:r>
              <a:rPr kumimoji="0"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个元素的数组，每个元素是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位数据。试用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子程序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计算数组的校验和（不计进位的累加），并将结果存入变量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RESULT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755"/>
            <a:ext cx="6504305" cy="6461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圆角矩形标注 7"/>
          <p:cNvSpPr/>
          <p:nvPr>
            <p:custDataLst>
              <p:tags r:id="rId3"/>
            </p:custDataLst>
          </p:nvPr>
        </p:nvSpPr>
        <p:spPr>
          <a:xfrm>
            <a:off x="5486400" y="1978660"/>
            <a:ext cx="5828030" cy="1739900"/>
          </a:xfrm>
          <a:prstGeom prst="wedgeRoundRectCallout">
            <a:avLst>
              <a:gd name="adj1" fmla="val -57589"/>
              <a:gd name="adj2" fmla="val 41346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用约定的寄存器传递参数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n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入口参数：DS:BX（数据首地址），CX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n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出口参数：AL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加上完整、清晰的注释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圆角矩形标注 3"/>
          <p:cNvSpPr/>
          <p:nvPr>
            <p:custDataLst>
              <p:tags r:id="rId4"/>
            </p:custDataLst>
          </p:nvPr>
        </p:nvSpPr>
        <p:spPr>
          <a:xfrm>
            <a:off x="4724400" y="3958590"/>
            <a:ext cx="6634480" cy="2183130"/>
          </a:xfrm>
          <a:prstGeom prst="wedgeRoundRectCallout">
            <a:avLst>
              <a:gd name="adj1" fmla="val -59571"/>
              <a:gd name="adj2" fmla="val 41128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使用寄存器传递参数的优缺点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 algn="l">
              <a:lnSpc>
                <a:spcPct val="120000"/>
              </a:lnSpc>
              <a:buFont typeface="Wingdings" panose="05000000000000000000" charset="0"/>
              <a:buChar char="n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优点：简单易行。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 algn="l">
              <a:lnSpc>
                <a:spcPct val="120000"/>
              </a:lnSpc>
              <a:buFont typeface="Wingdings" panose="05000000000000000000" charset="0"/>
              <a:buChar char="n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缺点：由于通用寄存器数量有限，故能直接传递的数据数量较少。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解决方法：传递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地址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438400" y="1905000"/>
            <a:ext cx="834390" cy="3837940"/>
            <a:chOff x="3840" y="3000"/>
            <a:chExt cx="1314" cy="6044"/>
          </a:xfrm>
        </p:grpSpPr>
        <p:grpSp>
          <p:nvGrpSpPr>
            <p:cNvPr id="10" name="组合 9"/>
            <p:cNvGrpSpPr/>
            <p:nvPr/>
          </p:nvGrpSpPr>
          <p:grpSpPr>
            <a:xfrm>
              <a:off x="3840" y="3000"/>
              <a:ext cx="1315" cy="6045"/>
              <a:chOff x="3840" y="3000"/>
              <a:chExt cx="1315" cy="6045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3840" y="3000"/>
                <a:ext cx="480" cy="36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4461" y="8379"/>
                <a:ext cx="694" cy="36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3840" y="8705"/>
                <a:ext cx="480" cy="34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3" name="直接箭头连接符 2"/>
            <p:cNvCxnSpPr/>
            <p:nvPr/>
          </p:nvCxnSpPr>
          <p:spPr>
            <a:xfrm>
              <a:off x="4320" y="3360"/>
              <a:ext cx="480" cy="504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752600" y="2133600"/>
            <a:ext cx="990600" cy="3823335"/>
            <a:chOff x="2760" y="3360"/>
            <a:chExt cx="1560" cy="6021"/>
          </a:xfrm>
        </p:grpSpPr>
        <p:sp>
          <p:nvSpPr>
            <p:cNvPr id="11" name="圆角矩形 10"/>
            <p:cNvSpPr/>
            <p:nvPr/>
          </p:nvSpPr>
          <p:spPr>
            <a:xfrm>
              <a:off x="3840" y="3360"/>
              <a:ext cx="480" cy="360"/>
            </a:xfrm>
            <a:prstGeom prst="roundRect">
              <a:avLst/>
            </a:prstGeom>
            <a:noFill/>
            <a:ln>
              <a:solidFill>
                <a:srgbClr val="E541C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760" y="9021"/>
              <a:ext cx="815" cy="360"/>
            </a:xfrm>
            <a:prstGeom prst="roundRect">
              <a:avLst/>
            </a:prstGeom>
            <a:noFill/>
            <a:ln>
              <a:solidFill>
                <a:srgbClr val="E541C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H="1">
              <a:off x="3367" y="3713"/>
              <a:ext cx="480" cy="5329"/>
            </a:xfrm>
            <a:prstGeom prst="straightConnector1">
              <a:avLst/>
            </a:prstGeom>
            <a:ln>
              <a:solidFill>
                <a:srgbClr val="E541CC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2438400" y="2554605"/>
            <a:ext cx="1126490" cy="2981960"/>
            <a:chOff x="3840" y="4023"/>
            <a:chExt cx="1774" cy="4696"/>
          </a:xfrm>
        </p:grpSpPr>
        <p:sp>
          <p:nvSpPr>
            <p:cNvPr id="16" name="圆角矩形 15"/>
            <p:cNvSpPr/>
            <p:nvPr/>
          </p:nvSpPr>
          <p:spPr>
            <a:xfrm>
              <a:off x="3840" y="8379"/>
              <a:ext cx="480" cy="340"/>
            </a:xfrm>
            <a:prstGeom prst="roundRect">
              <a:avLst/>
            </a:prstGeom>
            <a:noFill/>
            <a:ln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>
              <a:stCxn id="16" idx="0"/>
              <a:endCxn id="18" idx="2"/>
            </p:cNvCxnSpPr>
            <p:nvPr/>
          </p:nvCxnSpPr>
          <p:spPr>
            <a:xfrm flipV="1">
              <a:off x="4080" y="4363"/>
              <a:ext cx="1294" cy="4016"/>
            </a:xfrm>
            <a:prstGeom prst="straightConnector1">
              <a:avLst/>
            </a:prstGeom>
            <a:ln>
              <a:solidFill>
                <a:srgbClr val="0000FF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圆角矩形 17"/>
            <p:cNvSpPr/>
            <p:nvPr/>
          </p:nvSpPr>
          <p:spPr>
            <a:xfrm>
              <a:off x="5134" y="4023"/>
              <a:ext cx="480" cy="340"/>
            </a:xfrm>
            <a:prstGeom prst="roundRect">
              <a:avLst/>
            </a:prstGeom>
            <a:noFill/>
            <a:ln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4" grpId="0" bldLvl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57638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二、子程序的参数传递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08635" y="1180465"/>
            <a:ext cx="5175250" cy="102997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2.2 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传递参数：调用程序和被调子程序共用同一变量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506730" y="2514600"/>
            <a:ext cx="5177155" cy="2785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 lv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例：</a:t>
            </a:r>
            <a:r>
              <a:rPr kumimoji="0"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个元素的数组，每个元素是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位数据。试用子程序计算数组的校验和（不计进位的累加），并将结果存入变量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RESULT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中。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用变量传递参数</a:t>
            </a:r>
            <a:endParaRPr kumimoji="0" lang="zh-CN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76200"/>
            <a:ext cx="5250180" cy="6456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圆角矩形标注 5"/>
          <p:cNvSpPr/>
          <p:nvPr>
            <p:custDataLst>
              <p:tags r:id="rId4"/>
            </p:custDataLst>
          </p:nvPr>
        </p:nvSpPr>
        <p:spPr>
          <a:xfrm>
            <a:off x="838200" y="5105400"/>
            <a:ext cx="5443220" cy="1294765"/>
          </a:xfrm>
          <a:prstGeom prst="wedgeRoundRectCallout">
            <a:avLst>
              <a:gd name="adj1" fmla="val 52858"/>
              <a:gd name="adj2" fmla="val -98527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使用变量传递参数（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ARRAY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RESULT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程序通用性较差。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61820" y="4554220"/>
            <a:ext cx="8312785" cy="1808480"/>
          </a:xfrm>
        </p:spPr>
        <p:txBody>
          <a:bodyPr/>
          <a:lstStyle/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雷艳静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Tel: 135 8838 0260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Email: leiyj@zjut.edu.cn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676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FD9EA6-BD0A-45B8-A1F3-BE04E1BCD14D}" type="slidenum">
              <a:rPr lang="en-US" altLang="zh-CN" sz="2135"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135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14400"/>
            <a:ext cx="5683885" cy="1227455"/>
          </a:xfrm>
          <a:prstGeom prst="rect">
            <a:avLst/>
          </a:prstGeom>
        </p:spPr>
      </p:pic>
      <p:sp>
        <p:nvSpPr>
          <p:cNvPr id="4" name="Rectangle 2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0" y="2567940"/>
            <a:ext cx="12192000" cy="173101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174362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kumimoji="0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>
          <a:xfrm>
            <a:off x="0" y="2590800"/>
            <a:ext cx="12192000" cy="1708150"/>
          </a:xfrm>
        </p:spPr>
        <p:txBody>
          <a:bodyPr anchor="ctr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章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BIOS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DOS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功能调用</a:t>
            </a:r>
            <a:endParaRPr lang="zh-CN" altLang="en-US" sz="5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6880225" cy="731520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一、基本概念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3" name="矩形 52"/>
          <p:cNvSpPr/>
          <p:nvPr>
            <p:custDataLst>
              <p:tags r:id="rId1"/>
            </p:custDataLst>
          </p:nvPr>
        </p:nvSpPr>
        <p:spPr>
          <a:xfrm>
            <a:off x="490855" y="1800226"/>
            <a:ext cx="11160125" cy="2695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916305" lvl="1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AutoNum type="arabicPeriod"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将调用参数装入指定的寄存器中。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6305" lvl="1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AutoNum type="arabicPeriod"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将功能号装入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AH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6305" lvl="1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AutoNum type="arabicPeriod"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如需子功能号，将子功能号装入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AL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6305" lvl="1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AutoNum type="arabicPeriod"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按照中断类型号调用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BIOS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DOS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中断。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6305" lvl="1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+mj-lt"/>
              <a:buAutoNum type="arabicPeriod"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检查返回参数是否正确。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矩形 58"/>
          <p:cNvSpPr/>
          <p:nvPr>
            <p:custDataLst>
              <p:tags r:id="rId2"/>
            </p:custDataLst>
          </p:nvPr>
        </p:nvSpPr>
        <p:spPr>
          <a:xfrm>
            <a:off x="490855" y="1233170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eaLnBrk="0" hangingPunct="0">
              <a:lnSpc>
                <a:spcPct val="100000"/>
              </a:lnSpc>
              <a:buClr>
                <a:srgbClr val="C00000"/>
              </a:buClr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BIOS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DOS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调用的基本方法与步骤</a:t>
            </a:r>
            <a:endParaRPr lang="zh-CN" altLang="en-US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圆角矩形 22"/>
          <p:cNvSpPr/>
          <p:nvPr>
            <p:custDataLst>
              <p:tags r:id="rId3"/>
            </p:custDataLst>
          </p:nvPr>
        </p:nvSpPr>
        <p:spPr>
          <a:xfrm>
            <a:off x="490855" y="4786630"/>
            <a:ext cx="4919345" cy="1614170"/>
          </a:xfrm>
          <a:prstGeom prst="roundRect">
            <a:avLst>
              <a:gd name="adj" fmla="val 10222"/>
            </a:avLst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DL, </a:t>
            </a:r>
            <a:r>
              <a:rPr kumimoji="0" lang="en-US" altLang="zh-CN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‘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r>
              <a:rPr kumimoji="0" lang="en-US" altLang="zh-CN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’ 	 </a:t>
            </a:r>
            <a:r>
              <a:rPr kumimoji="0"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</a:t>
            </a:r>
            <a:r>
              <a:rPr kumimoji="0" lang="en-US" altLang="zh-CN" dirty="0">
                <a:solidFill>
                  <a:srgbClr val="0000FF"/>
                </a:solidFill>
                <a:ea typeface="微软雅黑" panose="020B0503020204020204" charset="-122"/>
                <a:sym typeface="+mn-ea"/>
              </a:rPr>
              <a:t>DL</a:t>
            </a:r>
            <a:r>
              <a:rPr kumimoji="0" lang="zh-CN" altLang="en-US" dirty="0">
                <a:solidFill>
                  <a:srgbClr val="0000FF"/>
                </a:solidFill>
                <a:ea typeface="微软雅黑" panose="020B0503020204020204" charset="-122"/>
                <a:sym typeface="+mn-ea"/>
              </a:rPr>
              <a:t>为要打印的字符</a:t>
            </a:r>
            <a:endParaRPr kumimoji="0" lang="en-US" altLang="zh-CN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AH, 2   </a:t>
            </a:r>
            <a:r>
              <a:rPr kumimoji="0"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2</a:t>
            </a:r>
            <a:r>
              <a:rPr kumimoji="0" lang="zh-CN" altLang="en-US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号功能</a:t>
            </a:r>
            <a:endParaRPr kumimoji="0" lang="en-US" altLang="zh-CN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INT    21H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22"/>
          <p:cNvSpPr/>
          <p:nvPr>
            <p:custDataLst>
              <p:tags r:id="rId4"/>
            </p:custDataLst>
          </p:nvPr>
        </p:nvSpPr>
        <p:spPr>
          <a:xfrm>
            <a:off x="5562601" y="3886200"/>
            <a:ext cx="6116830" cy="2514600"/>
          </a:xfrm>
          <a:prstGeom prst="roundRect">
            <a:avLst>
              <a:gd name="adj" fmla="val 5298"/>
            </a:avLst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eaLnBrk="1" latinLnBrk="0" hangingPunct="1">
              <a:lnSpc>
                <a:spcPct val="125000"/>
              </a:lnSpc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AX, DATA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DS, AX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kumimoji="0"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DS:DX</a:t>
            </a:r>
            <a:r>
              <a:rPr kumimoji="0" lang="zh-CN" altLang="en-US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中存放字符串地址</a:t>
            </a:r>
            <a:endParaRPr kumimoji="0" lang="en-US" altLang="zh-CN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DX, OFFSET MESS 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AH, 9      </a:t>
            </a:r>
            <a:r>
              <a:rPr kumimoji="0"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9</a:t>
            </a:r>
            <a:r>
              <a:rPr kumimoji="0" lang="zh-CN" altLang="en-US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号功能</a:t>
            </a:r>
            <a:endParaRPr kumimoji="0" lang="en-US" altLang="zh-CN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INT    21H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2" grpId="0" bldLvl="0" animBg="1"/>
      <p:bldP spid="12" grpId="1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grpSp>
        <p:nvGrpSpPr>
          <p:cNvPr id="9" name="组合 8"/>
          <p:cNvGrpSpPr/>
          <p:nvPr/>
        </p:nvGrpSpPr>
        <p:grpSpPr>
          <a:xfrm>
            <a:off x="4977785" y="3202940"/>
            <a:ext cx="5385415" cy="1931035"/>
            <a:chOff x="4977785" y="3202940"/>
            <a:chExt cx="5385415" cy="1931035"/>
          </a:xfrm>
        </p:grpSpPr>
        <p:sp>
          <p:nvSpPr>
            <p:cNvPr id="22530" name="Rectangle 116"/>
            <p:cNvSpPr/>
            <p:nvPr>
              <p:custDataLst>
                <p:tags r:id="rId1"/>
              </p:custDataLst>
            </p:nvPr>
          </p:nvSpPr>
          <p:spPr>
            <a:xfrm>
              <a:off x="5547043" y="3430270"/>
              <a:ext cx="504000" cy="180000"/>
            </a:xfrm>
            <a:prstGeom prst="rect">
              <a:avLst/>
            </a:prstGeom>
            <a:solidFill>
              <a:srgbClr val="19A0FF"/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536" name="Rectangle 138"/>
            <p:cNvSpPr/>
            <p:nvPr>
              <p:custDataLst>
                <p:tags r:id="rId2"/>
              </p:custDataLst>
            </p:nvPr>
          </p:nvSpPr>
          <p:spPr>
            <a:xfrm>
              <a:off x="5550853" y="4127183"/>
              <a:ext cx="504000" cy="180000"/>
            </a:xfrm>
            <a:prstGeom prst="rect">
              <a:avLst/>
            </a:prstGeom>
            <a:solidFill>
              <a:srgbClr val="19A0FF"/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537" name="Text Box 139"/>
            <p:cNvSpPr txBox="1"/>
            <p:nvPr>
              <p:custDataLst>
                <p:tags r:id="rId3"/>
              </p:custDataLst>
            </p:nvPr>
          </p:nvSpPr>
          <p:spPr>
            <a:xfrm>
              <a:off x="6042025" y="3880485"/>
              <a:ext cx="4320540" cy="575945"/>
            </a:xfrm>
            <a:prstGeom prst="rect">
              <a:avLst/>
            </a:prstGeom>
            <a:gradFill rotWithShape="0">
              <a:gsLst>
                <a:gs pos="0">
                  <a:srgbClr val="87D6FF"/>
                </a:gs>
                <a:gs pos="70000">
                  <a:srgbClr val="C3EBFF">
                    <a:alpha val="10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4.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</a:rPr>
                <a:t>字符串</a:t>
              </a:r>
              <a:r>
                <a:rPr lang="zh-CN" altLang="en-US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输入：</a:t>
              </a:r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AH=0AH</a:t>
              </a:r>
              <a:endPara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538" name="Rectangle 143"/>
            <p:cNvSpPr/>
            <p:nvPr>
              <p:custDataLst>
                <p:tags r:id="rId4"/>
              </p:custDataLst>
            </p:nvPr>
          </p:nvSpPr>
          <p:spPr>
            <a:xfrm>
              <a:off x="5554028" y="4801235"/>
              <a:ext cx="504000" cy="180000"/>
            </a:xfrm>
            <a:prstGeom prst="rect">
              <a:avLst/>
            </a:prstGeom>
            <a:solidFill>
              <a:srgbClr val="19A0FF"/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6034405" y="3202940"/>
              <a:ext cx="4328795" cy="1931035"/>
              <a:chOff x="9132" y="5044"/>
              <a:chExt cx="6817" cy="3041"/>
            </a:xfrm>
          </p:grpSpPr>
          <p:sp>
            <p:nvSpPr>
              <p:cNvPr id="22534" name="Text Box 12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132" y="5044"/>
                <a:ext cx="6817" cy="907"/>
              </a:xfrm>
              <a:prstGeom prst="rect">
                <a:avLst/>
              </a:prstGeom>
              <a:gradFill rotWithShape="0">
                <a:gsLst>
                  <a:gs pos="0">
                    <a:srgbClr val="87D6FF"/>
                  </a:gs>
                  <a:gs pos="70000">
                    <a:srgbClr val="C3EBFF">
                      <a:alpha val="100000"/>
                    </a:srgb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</p:spPr>
            <p:txBody>
              <a:bodyPr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just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3. 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单个字符</a:t>
                </a:r>
                <a:r>
                  <a:rPr lang="zh-CN" altLang="en-US" sz="2400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输入：</a:t>
                </a:r>
                <a:r>
                  <a:rPr lang="en-US" altLang="zh-CN" sz="2400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AH=1,6,7,8</a:t>
                </a:r>
                <a:endParaRPr lang="zh-CN" altLang="en-US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2539" name="Text Box 14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144" y="7178"/>
                <a:ext cx="6805" cy="907"/>
              </a:xfrm>
              <a:prstGeom prst="rect">
                <a:avLst/>
              </a:prstGeom>
              <a:gradFill rotWithShape="0">
                <a:gsLst>
                  <a:gs pos="0">
                    <a:srgbClr val="87D6FF"/>
                  </a:gs>
                  <a:gs pos="70000">
                    <a:srgbClr val="C3EBFF">
                      <a:alpha val="100000"/>
                    </a:srgb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</p:spPr>
            <p:txBody>
              <a:bodyPr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5. 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任意按键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检测：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AH=0BH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27" name="Rectangle 123"/>
            <p:cNvSpPr/>
            <p:nvPr>
              <p:custDataLst>
                <p:tags r:id="rId7"/>
              </p:custDataLst>
            </p:nvPr>
          </p:nvSpPr>
          <p:spPr>
            <a:xfrm flipH="1">
              <a:off x="5440477" y="3433565"/>
              <a:ext cx="180000" cy="1548000"/>
            </a:xfrm>
            <a:prstGeom prst="rect">
              <a:avLst/>
            </a:prstGeom>
            <a:solidFill>
              <a:srgbClr val="19A0FF"/>
            </a:solidFill>
            <a:ln w="9525">
              <a:noFill/>
            </a:ln>
          </p:spPr>
          <p:txBody>
            <a:bodyPr vert="eaVert"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Rectangle 138"/>
            <p:cNvSpPr/>
            <p:nvPr>
              <p:custDataLst>
                <p:tags r:id="rId8"/>
              </p:custDataLst>
            </p:nvPr>
          </p:nvSpPr>
          <p:spPr>
            <a:xfrm>
              <a:off x="4977785" y="4127183"/>
              <a:ext cx="504000" cy="180000"/>
            </a:xfrm>
            <a:prstGeom prst="rect">
              <a:avLst/>
            </a:prstGeom>
            <a:solidFill>
              <a:srgbClr val="19A0FF"/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96642" y="1847850"/>
            <a:ext cx="5366558" cy="1253490"/>
            <a:chOff x="4996642" y="1847850"/>
            <a:chExt cx="5366558" cy="1253490"/>
          </a:xfrm>
        </p:grpSpPr>
        <p:sp>
          <p:nvSpPr>
            <p:cNvPr id="22532" name="Rectangle 121"/>
            <p:cNvSpPr/>
            <p:nvPr>
              <p:custDataLst>
                <p:tags r:id="rId9"/>
              </p:custDataLst>
            </p:nvPr>
          </p:nvSpPr>
          <p:spPr>
            <a:xfrm>
              <a:off x="5539105" y="2781300"/>
              <a:ext cx="504000" cy="180000"/>
            </a:xfrm>
            <a:prstGeom prst="rect">
              <a:avLst/>
            </a:prstGeom>
            <a:solidFill>
              <a:srgbClr val="19A0FF"/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533" name="Text Box 124"/>
            <p:cNvSpPr txBox="1"/>
            <p:nvPr>
              <p:custDataLst>
                <p:tags r:id="rId10"/>
              </p:custDataLst>
            </p:nvPr>
          </p:nvSpPr>
          <p:spPr>
            <a:xfrm>
              <a:off x="6026785" y="2525395"/>
              <a:ext cx="4335780" cy="575945"/>
            </a:xfrm>
            <a:prstGeom prst="rect">
              <a:avLst/>
            </a:prstGeom>
            <a:gradFill rotWithShape="0">
              <a:gsLst>
                <a:gs pos="0">
                  <a:srgbClr val="87D6FF"/>
                </a:gs>
                <a:gs pos="70000">
                  <a:srgbClr val="C3EBFF">
                    <a:alpha val="10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</a:rPr>
                <a:t>字符串</a:t>
              </a:r>
              <a:r>
                <a:rPr lang="zh-CN" altLang="en-US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输出：</a:t>
              </a:r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AH=9</a:t>
              </a:r>
              <a:endPara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" name="Rectangle 121"/>
            <p:cNvSpPr/>
            <p:nvPr>
              <p:custDataLst>
                <p:tags r:id="rId11"/>
              </p:custDataLst>
            </p:nvPr>
          </p:nvSpPr>
          <p:spPr>
            <a:xfrm>
              <a:off x="5542915" y="2103755"/>
              <a:ext cx="504000" cy="180000"/>
            </a:xfrm>
            <a:prstGeom prst="rect">
              <a:avLst/>
            </a:prstGeom>
            <a:solidFill>
              <a:srgbClr val="19A0FF"/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Text Box 124"/>
            <p:cNvSpPr txBox="1"/>
            <p:nvPr>
              <p:custDataLst>
                <p:tags r:id="rId12"/>
              </p:custDataLst>
            </p:nvPr>
          </p:nvSpPr>
          <p:spPr>
            <a:xfrm>
              <a:off x="6030595" y="1847850"/>
              <a:ext cx="4332605" cy="575945"/>
            </a:xfrm>
            <a:prstGeom prst="rect">
              <a:avLst/>
            </a:prstGeom>
            <a:gradFill rotWithShape="0">
              <a:gsLst>
                <a:gs pos="0">
                  <a:srgbClr val="87D6FF"/>
                </a:gs>
                <a:gs pos="70000">
                  <a:srgbClr val="C3EBFF">
                    <a:alpha val="10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</p:spPr>
          <p:txBody>
            <a:bodyPr anchor="ctr" anchorCtr="0">
              <a:no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algn="just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1.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单个字符</a:t>
              </a:r>
              <a:r>
                <a:rPr lang="zh-CN" altLang="en-US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输出：</a:t>
              </a:r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AH=2</a:t>
              </a:r>
              <a:endPara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2540" name="Rectangle 123"/>
            <p:cNvSpPr/>
            <p:nvPr>
              <p:custDataLst>
                <p:tags r:id="rId13"/>
              </p:custDataLst>
            </p:nvPr>
          </p:nvSpPr>
          <p:spPr>
            <a:xfrm flipH="1">
              <a:off x="5465785" y="2105932"/>
              <a:ext cx="180000" cy="853200"/>
            </a:xfrm>
            <a:prstGeom prst="rect">
              <a:avLst/>
            </a:prstGeom>
            <a:solidFill>
              <a:srgbClr val="19A0FF"/>
            </a:solidFill>
            <a:ln w="9525">
              <a:noFill/>
            </a:ln>
          </p:spPr>
          <p:txBody>
            <a:bodyPr vert="eaVert"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Rectangle 138"/>
            <p:cNvSpPr/>
            <p:nvPr>
              <p:custDataLst>
                <p:tags r:id="rId14"/>
              </p:custDataLst>
            </p:nvPr>
          </p:nvSpPr>
          <p:spPr>
            <a:xfrm>
              <a:off x="4996642" y="2442532"/>
              <a:ext cx="504000" cy="180000"/>
            </a:xfrm>
            <a:prstGeom prst="rect">
              <a:avLst/>
            </a:prstGeom>
            <a:solidFill>
              <a:srgbClr val="19A0FF"/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59985" y="2244559"/>
            <a:ext cx="2134974" cy="2260596"/>
            <a:chOff x="2859985" y="2244559"/>
            <a:chExt cx="2134974" cy="2260596"/>
          </a:xfrm>
        </p:grpSpPr>
        <p:sp>
          <p:nvSpPr>
            <p:cNvPr id="32" name="Rectangle 138"/>
            <p:cNvSpPr/>
            <p:nvPr>
              <p:custDataLst>
                <p:tags r:id="rId15"/>
              </p:custDataLst>
            </p:nvPr>
          </p:nvSpPr>
          <p:spPr>
            <a:xfrm>
              <a:off x="3467924" y="4108446"/>
              <a:ext cx="504000" cy="180000"/>
            </a:xfrm>
            <a:prstGeom prst="rect">
              <a:avLst/>
            </a:prstGeom>
            <a:solidFill>
              <a:srgbClr val="FFC000"/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Rectangle 138"/>
            <p:cNvSpPr/>
            <p:nvPr>
              <p:custDataLst>
                <p:tags r:id="rId16"/>
              </p:custDataLst>
            </p:nvPr>
          </p:nvSpPr>
          <p:spPr>
            <a:xfrm>
              <a:off x="3486781" y="2423795"/>
              <a:ext cx="504000" cy="180000"/>
            </a:xfrm>
            <a:prstGeom prst="rect">
              <a:avLst/>
            </a:prstGeom>
            <a:solidFill>
              <a:srgbClr val="FFC000"/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Rectangle 123"/>
            <p:cNvSpPr/>
            <p:nvPr>
              <p:custDataLst>
                <p:tags r:id="rId17"/>
              </p:custDataLst>
            </p:nvPr>
          </p:nvSpPr>
          <p:spPr>
            <a:xfrm flipH="1">
              <a:off x="3426162" y="2423795"/>
              <a:ext cx="180000" cy="18612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FFC000"/>
              </a:solidFill>
            </a:ln>
          </p:spPr>
          <p:txBody>
            <a:bodyPr vert="eaVert"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Text Box 124"/>
            <p:cNvSpPr txBox="1"/>
            <p:nvPr>
              <p:custDataLst>
                <p:tags r:id="rId18"/>
              </p:custDataLst>
            </p:nvPr>
          </p:nvSpPr>
          <p:spPr>
            <a:xfrm>
              <a:off x="3966799" y="2244559"/>
              <a:ext cx="1028160" cy="575945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70000">
                  <a:srgbClr val="FFDC92"/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输出</a:t>
              </a:r>
              <a:endPara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5" name="Rectangle 138"/>
            <p:cNvSpPr/>
            <p:nvPr>
              <p:custDataLst>
                <p:tags r:id="rId19"/>
              </p:custDataLst>
            </p:nvPr>
          </p:nvSpPr>
          <p:spPr>
            <a:xfrm>
              <a:off x="2859985" y="3220284"/>
              <a:ext cx="576000" cy="180000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rgbClr val="FFC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Text Box 124"/>
            <p:cNvSpPr txBox="1"/>
            <p:nvPr>
              <p:custDataLst>
                <p:tags r:id="rId20"/>
              </p:custDataLst>
            </p:nvPr>
          </p:nvSpPr>
          <p:spPr>
            <a:xfrm>
              <a:off x="3966799" y="3929210"/>
              <a:ext cx="1028160" cy="575945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70000">
                  <a:srgbClr val="FFDC92"/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输入</a:t>
              </a:r>
              <a:endPara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2531" name="Text Box 119"/>
          <p:cNvSpPr txBox="1"/>
          <p:nvPr>
            <p:custDataLst>
              <p:tags r:id="rId21"/>
            </p:custDataLst>
          </p:nvPr>
        </p:nvSpPr>
        <p:spPr>
          <a:xfrm flipH="1">
            <a:off x="1633220" y="2388417"/>
            <a:ext cx="1345565" cy="1849755"/>
          </a:xfrm>
          <a:prstGeom prst="rect">
            <a:avLst/>
          </a:prstGeom>
          <a:gradFill rotWithShape="0">
            <a:gsLst>
              <a:gs pos="100000">
                <a:srgbClr val="FFCC99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>
            <a:prstDash val="solid"/>
            <a:miter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legacyObliqueTopRight">
              <a:rot lat="0" lon="0" rev="0"/>
            </a:camera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CC99"/>
            </a:extrusionClr>
          </a:sp3d>
        </p:spPr>
        <p:txBody>
          <a:bodyPr anchor="ctr" anchorCtr="0">
            <a:flatTx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键盘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I/O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相关的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DOS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功能调用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6880225" cy="731520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功能调用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6880225" cy="731520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功能调用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3" name="矩形 52"/>
          <p:cNvSpPr/>
          <p:nvPr>
            <p:custDataLst>
              <p:tags r:id="rId1"/>
            </p:custDataLst>
          </p:nvPr>
        </p:nvSpPr>
        <p:spPr>
          <a:xfrm>
            <a:off x="490730" y="3238501"/>
            <a:ext cx="11160125" cy="647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</a:pPr>
            <a:r>
              <a:rPr kumimoji="0"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例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在屏幕上打印数字 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0~9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，以空格隔开。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矩形 58"/>
          <p:cNvSpPr/>
          <p:nvPr>
            <p:custDataLst>
              <p:tags r:id="rId2"/>
            </p:custDataLst>
          </p:nvPr>
        </p:nvSpPr>
        <p:spPr>
          <a:xfrm>
            <a:off x="490855" y="1195391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eaLnBrk="0" hangingPunct="0">
              <a:lnSpc>
                <a:spcPct val="100000"/>
              </a:lnSpc>
              <a:buClr>
                <a:srgbClr val="C00000"/>
              </a:buClr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在显示器上打印一个字符：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AH=2</a:t>
            </a:r>
            <a:endParaRPr lang="zh-CN" altLang="en-US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1" name="表格 11"/>
          <p:cNvGraphicFramePr>
            <a:graphicFrameLocks noGrp="1"/>
          </p:cNvGraphicFramePr>
          <p:nvPr/>
        </p:nvGraphicFramePr>
        <p:xfrm>
          <a:off x="490855" y="1981200"/>
          <a:ext cx="11160001" cy="10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45"/>
                <a:gridCol w="2514600"/>
                <a:gridCol w="4419600"/>
                <a:gridCol w="3040256"/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功能号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功能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显示一个字符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入口参数：</a:t>
                      </a: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DL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=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字符的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ASCII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码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光标根据字符移动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465890"/>
            <a:ext cx="4075187" cy="10950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325" y="1195391"/>
            <a:ext cx="3766820" cy="51650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6880225" cy="731520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功能调用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3" name="矩形 52"/>
          <p:cNvSpPr/>
          <p:nvPr>
            <p:custDataLst>
              <p:tags r:id="rId1"/>
            </p:custDataLst>
          </p:nvPr>
        </p:nvSpPr>
        <p:spPr>
          <a:xfrm>
            <a:off x="457200" y="1204916"/>
            <a:ext cx="11049000" cy="2173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</a:pPr>
            <a:r>
              <a:rPr kumimoji="0"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例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在屏幕上打印数字 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1~100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，以空格隔开。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90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要求：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259205" lvl="2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每行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个数字；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259205" lvl="2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l"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数字右对齐，前导码为空格。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92" y="3581400"/>
            <a:ext cx="5658315" cy="2644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400417" y="3581400"/>
            <a:ext cx="5105400" cy="264460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Pct val="90000"/>
            </a:pPr>
            <a:r>
              <a:rPr kumimoji="0"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讨论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请分组讨论设计思路，给出设计流程图。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90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时长：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422" y="213972"/>
            <a:ext cx="2557481" cy="6430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66" y="213972"/>
            <a:ext cx="2957534" cy="3014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34" y="213972"/>
            <a:ext cx="2061949" cy="2376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785" y="223497"/>
            <a:ext cx="3281386" cy="5234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圆角矩形 9"/>
          <p:cNvSpPr/>
          <p:nvPr/>
        </p:nvSpPr>
        <p:spPr>
          <a:xfrm>
            <a:off x="754514" y="609600"/>
            <a:ext cx="1836286" cy="2514600"/>
          </a:xfrm>
          <a:prstGeom prst="roundRect">
            <a:avLst>
              <a:gd name="adj" fmla="val 621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9"/>
          <p:cNvSpPr/>
          <p:nvPr/>
        </p:nvSpPr>
        <p:spPr>
          <a:xfrm>
            <a:off x="754514" y="3261972"/>
            <a:ext cx="1836286" cy="3382056"/>
          </a:xfrm>
          <a:prstGeom prst="roundRect">
            <a:avLst>
              <a:gd name="adj" fmla="val 621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9"/>
          <p:cNvSpPr/>
          <p:nvPr/>
        </p:nvSpPr>
        <p:spPr>
          <a:xfrm>
            <a:off x="6916109" y="899772"/>
            <a:ext cx="2585062" cy="3215028"/>
          </a:xfrm>
          <a:prstGeom prst="roundRect">
            <a:avLst>
              <a:gd name="adj" fmla="val 621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9"/>
          <p:cNvSpPr/>
          <p:nvPr/>
        </p:nvSpPr>
        <p:spPr>
          <a:xfrm>
            <a:off x="6916109" y="4191000"/>
            <a:ext cx="2585062" cy="685800"/>
          </a:xfrm>
          <a:prstGeom prst="roundRect">
            <a:avLst>
              <a:gd name="adj" fmla="val 621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标注 1"/>
          <p:cNvSpPr/>
          <p:nvPr>
            <p:custDataLst>
              <p:tags r:id="rId5"/>
            </p:custDataLst>
          </p:nvPr>
        </p:nvSpPr>
        <p:spPr>
          <a:xfrm>
            <a:off x="3311995" y="4343401"/>
            <a:ext cx="4612805" cy="2057400"/>
          </a:xfrm>
          <a:prstGeom prst="wedgeRoundRectCallout">
            <a:avLst>
              <a:gd name="adj1" fmla="val 41791"/>
              <a:gd name="adj2" fmla="val -76093"/>
              <a:gd name="adj3" fmla="val 16667"/>
            </a:avLst>
          </a:prstGeom>
          <a:solidFill>
            <a:srgbClr val="FFC1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复杂问题的</a:t>
            </a: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分解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：分情况处理</a:t>
            </a:r>
            <a:endParaRPr lang="en-US" altLang="zh-CN" sz="22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模块化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的思路：</a:t>
            </a:r>
            <a:endParaRPr lang="en-US" altLang="zh-CN" sz="22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分而治之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，降低设计难度</a:t>
            </a:r>
            <a:endParaRPr lang="en-US" altLang="zh-CN" sz="22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模块复用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，提升编程效率</a:t>
            </a:r>
            <a:endParaRPr lang="en-US" altLang="zh-CN" sz="2200" noProof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4" grpId="0" bldLvl="0" animBg="1"/>
      <p:bldP spid="25" grpId="0" bldLvl="0" animBg="1"/>
      <p:bldP spid="26" grpId="0" bldLvl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6880225" cy="731520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功能调用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3" name="矩形 52"/>
          <p:cNvSpPr/>
          <p:nvPr>
            <p:custDataLst>
              <p:tags r:id="rId1"/>
            </p:custDataLst>
          </p:nvPr>
        </p:nvSpPr>
        <p:spPr>
          <a:xfrm>
            <a:off x="490730" y="3505200"/>
            <a:ext cx="11160125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例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在屏幕上显示一行字符：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90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</a:pP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Hello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Everyone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！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Welcome to Assembly Class!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矩形 58"/>
          <p:cNvSpPr/>
          <p:nvPr>
            <p:custDataLst>
              <p:tags r:id="rId2"/>
            </p:custDataLst>
          </p:nvPr>
        </p:nvSpPr>
        <p:spPr>
          <a:xfrm>
            <a:off x="490855" y="1195391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eaLnBrk="0" hangingPunct="0">
              <a:lnSpc>
                <a:spcPct val="100000"/>
              </a:lnSpc>
              <a:buClr>
                <a:srgbClr val="C00000"/>
              </a:buClr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在显示器上打印一个字符串：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AH=9</a:t>
            </a:r>
            <a:endParaRPr lang="zh-CN" altLang="en-US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1" name="表格 11"/>
          <p:cNvGraphicFramePr>
            <a:graphicFrameLocks noGrp="1"/>
          </p:cNvGraphicFramePr>
          <p:nvPr/>
        </p:nvGraphicFramePr>
        <p:xfrm>
          <a:off x="490855" y="1981200"/>
          <a:ext cx="11160001" cy="116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45"/>
                <a:gridCol w="2514600"/>
                <a:gridCol w="4419600"/>
                <a:gridCol w="3040256"/>
              </a:tblGrid>
              <a:tr h="5807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功能号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功能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</a:tr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显示一个字符串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入口参数：</a:t>
                      </a: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DS:DX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=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字符串的地址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5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串必须以‘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$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’结束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105400"/>
            <a:ext cx="7626436" cy="788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6880225" cy="731520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功能调用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219201"/>
            <a:ext cx="9601199" cy="39733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圆角矩形标注 1"/>
          <p:cNvSpPr/>
          <p:nvPr>
            <p:custDataLst>
              <p:tags r:id="rId2"/>
            </p:custDataLst>
          </p:nvPr>
        </p:nvSpPr>
        <p:spPr>
          <a:xfrm>
            <a:off x="4964902" y="1994532"/>
            <a:ext cx="2140105" cy="1028701"/>
          </a:xfrm>
          <a:prstGeom prst="wedgeRoundRectCallout">
            <a:avLst>
              <a:gd name="adj1" fmla="val -69623"/>
              <a:gd name="adj2" fmla="val 10914"/>
              <a:gd name="adj3" fmla="val 16667"/>
            </a:avLst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延伸思考</a:t>
            </a:r>
            <a:r>
              <a:rPr lang="en-US" altLang="zh-CN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如何中间换行？</a:t>
            </a:r>
            <a:endParaRPr lang="en-US" altLang="zh-CN" sz="2200" b="1" noProof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425" y="2013582"/>
            <a:ext cx="4271617" cy="10287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424" y="3322087"/>
            <a:ext cx="4252043" cy="1028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圆角矩形标注 1"/>
          <p:cNvSpPr/>
          <p:nvPr>
            <p:custDataLst>
              <p:tags r:id="rId5"/>
            </p:custDataLst>
          </p:nvPr>
        </p:nvSpPr>
        <p:spPr>
          <a:xfrm>
            <a:off x="4964903" y="3322087"/>
            <a:ext cx="2140105" cy="1028701"/>
          </a:xfrm>
          <a:prstGeom prst="wedgeRoundRectCallout">
            <a:avLst>
              <a:gd name="adj1" fmla="val -69623"/>
              <a:gd name="adj2" fmla="val 10914"/>
              <a:gd name="adj3" fmla="val 16667"/>
            </a:avLst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延伸思考</a:t>
            </a:r>
            <a:r>
              <a:rPr lang="en-US" altLang="zh-CN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如何隔 </a:t>
            </a:r>
            <a:r>
              <a:rPr lang="en-US" altLang="zh-CN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 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行？</a:t>
            </a:r>
            <a:endParaRPr lang="en-US" altLang="zh-CN" sz="2200" b="1" noProof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标注 1"/>
          <p:cNvSpPr/>
          <p:nvPr>
            <p:custDataLst>
              <p:tags r:id="rId6"/>
            </p:custDataLst>
          </p:nvPr>
        </p:nvSpPr>
        <p:spPr>
          <a:xfrm>
            <a:off x="4947893" y="4640116"/>
            <a:ext cx="2140105" cy="1028701"/>
          </a:xfrm>
          <a:prstGeom prst="wedgeRoundRectCallout">
            <a:avLst>
              <a:gd name="adj1" fmla="val -69623"/>
              <a:gd name="adj2" fmla="val 10914"/>
              <a:gd name="adj3" fmla="val 16667"/>
            </a:avLst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延伸思考</a:t>
            </a:r>
            <a:r>
              <a:rPr lang="en-US" altLang="zh-CN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如何隔 </a:t>
            </a:r>
            <a:r>
              <a:rPr lang="en-US" altLang="zh-CN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n 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行？</a:t>
            </a:r>
            <a:endParaRPr lang="en-US" altLang="zh-CN" sz="2200" b="1" noProof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424" y="4659166"/>
            <a:ext cx="4252043" cy="1028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238251"/>
            <a:ext cx="9143999" cy="79438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30" name="圆角矩形 9"/>
          <p:cNvSpPr/>
          <p:nvPr/>
        </p:nvSpPr>
        <p:spPr>
          <a:xfrm>
            <a:off x="5071195" y="1466850"/>
            <a:ext cx="948605" cy="324860"/>
          </a:xfrm>
          <a:prstGeom prst="roundRect">
            <a:avLst>
              <a:gd name="adj" fmla="val 621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1325387"/>
            <a:ext cx="9143999" cy="740104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sp>
        <p:nvSpPr>
          <p:cNvPr id="31" name="圆角矩形 9"/>
          <p:cNvSpPr/>
          <p:nvPr/>
        </p:nvSpPr>
        <p:spPr>
          <a:xfrm>
            <a:off x="4756869" y="1483280"/>
            <a:ext cx="1872531" cy="395566"/>
          </a:xfrm>
          <a:prstGeom prst="roundRect">
            <a:avLst>
              <a:gd name="adj" fmla="val 621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1338389"/>
            <a:ext cx="7772399" cy="1451854"/>
          </a:xfrm>
          <a:prstGeom prst="rect">
            <a:avLst/>
          </a:prstGeom>
          <a:ln w="57150">
            <a:solidFill>
              <a:srgbClr val="1C981C"/>
            </a:solidFill>
          </a:ln>
        </p:spPr>
      </p:pic>
      <p:sp>
        <p:nvSpPr>
          <p:cNvPr id="32" name="圆角矩形 9"/>
          <p:cNvSpPr/>
          <p:nvPr/>
        </p:nvSpPr>
        <p:spPr>
          <a:xfrm>
            <a:off x="2051769" y="1878846"/>
            <a:ext cx="4196631" cy="311858"/>
          </a:xfrm>
          <a:prstGeom prst="roundRect">
            <a:avLst>
              <a:gd name="adj" fmla="val 621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8" grpId="0" bldLvl="0" animBg="1"/>
      <p:bldP spid="19" grpId="0" bldLvl="0" animBg="1"/>
      <p:bldP spid="30" grpId="0" bldLvl="0" animBg="1"/>
      <p:bldP spid="31" grpId="0" bldLvl="0" animBg="1"/>
      <p:bldP spid="3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889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1.3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计算机中的信息表示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609600" y="1894205"/>
            <a:ext cx="5231130" cy="1049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marL="11430" lvl="1" indent="-11430" algn="just" eaLnBrk="1" hangingPunct="1">
              <a:lnSpc>
                <a:spcPct val="100000"/>
              </a:lnSpc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ASCII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用一个字节的低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位来表示一个字符。</a:t>
            </a:r>
            <a:endParaRPr lang="en-US" altLang="zh-CN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609600" y="1143000"/>
            <a:ext cx="5231765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342900" lvl="0" indent="-342900" algn="l" eaLnBrk="0" hangingPunct="0">
              <a:buClr>
                <a:srgbClr val="C00000"/>
              </a:buClr>
              <a:buSzTx/>
              <a:buFont typeface="Wingdings" panose="05000000000000000000" charset="0"/>
              <a:buChar char="p"/>
              <a:defRPr/>
            </a:pPr>
            <a:r>
              <a:rPr 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字符的表示</a:t>
            </a:r>
            <a:endParaRPr lang="zh-CN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" y="3100705"/>
            <a:ext cx="5214620" cy="2867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marL="11430" lvl="1" indent="-11430" algn="just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‘0’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48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30H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1430" lvl="1" indent="-11430" algn="just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‘A’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65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41H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1430" lvl="1" indent="-11430" algn="just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‘a’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97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61H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1430" lvl="1" indent="-11430" algn="just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换行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0AH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Line Feed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1430" lvl="1" indent="-11430" algn="just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回车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0DH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Carriage Return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1430" lvl="1" indent="-11430" algn="just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空格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20H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1430" lvl="1" indent="-11430" algn="just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ESC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27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1BH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914400"/>
            <a:ext cx="5273040" cy="56769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772400" y="3810000"/>
            <a:ext cx="914400" cy="21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620000" y="1108710"/>
            <a:ext cx="1266190" cy="21590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324600" y="2791460"/>
            <a:ext cx="1266190" cy="21590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24600" y="3321050"/>
            <a:ext cx="1266190" cy="21590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324600" y="5673725"/>
            <a:ext cx="1266190" cy="21590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7470" y="1288415"/>
            <a:ext cx="2444750" cy="222885"/>
            <a:chOff x="14122" y="2029"/>
            <a:chExt cx="3850" cy="351"/>
          </a:xfrm>
        </p:grpSpPr>
        <p:sp>
          <p:nvSpPr>
            <p:cNvPr id="8" name="圆角矩形 7"/>
            <p:cNvSpPr/>
            <p:nvPr>
              <p:custDataLst>
                <p:tags r:id="rId4"/>
              </p:custDataLst>
            </p:nvPr>
          </p:nvSpPr>
          <p:spPr>
            <a:xfrm>
              <a:off x="14122" y="2029"/>
              <a:ext cx="1825" cy="3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>
              <p:custDataLst>
                <p:tags r:id="rId5"/>
              </p:custDataLst>
            </p:nvPr>
          </p:nvSpPr>
          <p:spPr>
            <a:xfrm>
              <a:off x="16147" y="2040"/>
              <a:ext cx="1825" cy="3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6880225" cy="731520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功能调用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9" name="矩形 58"/>
          <p:cNvSpPr/>
          <p:nvPr>
            <p:custDataLst>
              <p:tags r:id="rId1"/>
            </p:custDataLst>
          </p:nvPr>
        </p:nvSpPr>
        <p:spPr>
          <a:xfrm>
            <a:off x="490855" y="1143000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eaLnBrk="0" hangingPunct="0">
              <a:lnSpc>
                <a:spcPct val="100000"/>
              </a:lnSpc>
              <a:buClr>
                <a:srgbClr val="C00000"/>
              </a:buClr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从键盘上输入一个字符：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AH=1,6,7,8</a:t>
            </a:r>
            <a:endParaRPr lang="zh-CN" altLang="en-US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1" name="表格 11"/>
          <p:cNvGraphicFramePr>
            <a:graphicFrameLocks noGrp="1"/>
          </p:cNvGraphicFramePr>
          <p:nvPr/>
        </p:nvGraphicFramePr>
        <p:xfrm>
          <a:off x="490855" y="1828800"/>
          <a:ext cx="11160001" cy="4808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145"/>
                <a:gridCol w="1371600"/>
                <a:gridCol w="5715000"/>
                <a:gridCol w="3040256"/>
              </a:tblGrid>
              <a:tr h="5090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功能号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功能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</a:tr>
              <a:tr h="17007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输入一个字符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若为</a:t>
                      </a:r>
                      <a:r>
                        <a:rPr lang="zh-CN" altLang="en-US" sz="2000" b="1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普通字符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，则</a:t>
                      </a: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AL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=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字符的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ASCII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码。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若为</a:t>
                      </a:r>
                      <a:r>
                        <a:rPr lang="zh-CN" altLang="en-US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扩展字符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，则需调用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次：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800100" lvl="1" indent="-34290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次，</a:t>
                      </a: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AL=0</a:t>
                      </a:r>
                      <a:endParaRPr lang="en-US" altLang="zh-CN" sz="2000" b="1" dirty="0">
                        <a:solidFill>
                          <a:srgbClr val="0000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800100" lvl="1" indent="-34290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次，</a:t>
                      </a:r>
                      <a:r>
                        <a:rPr lang="en-US" altLang="zh-CN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AL=</a:t>
                      </a:r>
                      <a:r>
                        <a:rPr lang="zh-CN" altLang="en-US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按键的</a:t>
                      </a:r>
                      <a:r>
                        <a:rPr lang="zh-CN" altLang="en-US" sz="20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扫描码</a:t>
                      </a:r>
                      <a:endParaRPr lang="zh-CN" altLang="en-US" sz="20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</a:t>
                      </a:r>
                      <a:r>
                        <a:rPr lang="zh-CN" altLang="en-US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回显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在屏幕上，</a:t>
                      </a:r>
                      <a:r>
                        <a:rPr lang="zh-CN" altLang="en-US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检测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Ctrl+C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或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Ctrl+Break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050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输入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输出一个字符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入口参数：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DL=0~0FEH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时，输出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DL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中的字符。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入口参数：</a:t>
                      </a:r>
                      <a:r>
                        <a:rPr lang="en-US" altLang="zh-CN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DL=0FFH</a:t>
                      </a:r>
                      <a:r>
                        <a:rPr lang="zh-CN" altLang="en-US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，输入字符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。返回参数：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800100" lvl="1" indent="-34290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有字符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可取时，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AL=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字符，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ZF=0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800100" lvl="1" indent="-34290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无字符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可取时，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AL=0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ZF=1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</a:t>
                      </a:r>
                      <a:r>
                        <a:rPr lang="zh-CN" altLang="en-US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不回显，不检测</a:t>
                      </a:r>
                      <a:endParaRPr lang="zh-CN" altLang="en-US" sz="2000" b="1" kern="1200" dirty="0">
                        <a:solidFill>
                          <a:srgbClr val="00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90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同功能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同功能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</a:t>
                      </a:r>
                      <a:r>
                        <a:rPr lang="zh-CN" altLang="en-US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不回显，不检测</a:t>
                      </a:r>
                      <a:endParaRPr lang="zh-CN" altLang="en-US" sz="2000" b="1" kern="1200" dirty="0">
                        <a:solidFill>
                          <a:srgbClr val="00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90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同功能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同功能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字符</a:t>
                      </a:r>
                      <a:r>
                        <a:rPr lang="zh-CN" altLang="en-US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不回显，检测</a:t>
                      </a:r>
                      <a:endParaRPr lang="zh-CN" altLang="en-US" sz="2000" b="1" kern="1200" dirty="0">
                        <a:solidFill>
                          <a:srgbClr val="00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圆角矩形标注 1"/>
          <p:cNvSpPr/>
          <p:nvPr>
            <p:custDataLst>
              <p:tags r:id="rId2"/>
            </p:custDataLst>
          </p:nvPr>
        </p:nvSpPr>
        <p:spPr>
          <a:xfrm>
            <a:off x="7696200" y="1219200"/>
            <a:ext cx="2799017" cy="1295399"/>
          </a:xfrm>
          <a:prstGeom prst="wedgeRoundRectCallout">
            <a:avLst>
              <a:gd name="adj1" fmla="val -39113"/>
              <a:gd name="adj2" fmla="val 81401"/>
              <a:gd name="adj3" fmla="val 16667"/>
            </a:avLst>
          </a:prstGeom>
          <a:solidFill>
            <a:srgbClr val="FFC1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对比学习：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相似和相近内容的辨析</a:t>
            </a:r>
            <a:endParaRPr lang="en-US" altLang="zh-CN" sz="2200" noProof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6880225" cy="731520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功能调用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3" name="矩形 52"/>
          <p:cNvSpPr/>
          <p:nvPr>
            <p:custDataLst>
              <p:tags r:id="rId1"/>
            </p:custDataLst>
          </p:nvPr>
        </p:nvSpPr>
        <p:spPr>
          <a:xfrm>
            <a:off x="490730" y="1219200"/>
            <a:ext cx="11160125" cy="78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</a:pPr>
            <a:r>
              <a:rPr kumimoji="0"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例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从键盘上输入字母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0" lang="en-US" altLang="zh-CN" dirty="0">
                <a:solidFill>
                  <a:srgbClr val="000000"/>
                </a:solidFill>
                <a:ea typeface="微软雅黑" panose="020B0503020204020204" charset="-122"/>
                <a:sym typeface="+mn-ea"/>
              </a:rPr>
              <a:t>’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</a:t>
            </a:r>
            <a:r>
              <a:rPr kumimoji="0" lang="en-US" altLang="zh-CN" dirty="0">
                <a:solidFill>
                  <a:srgbClr val="000000"/>
                </a:solidFill>
                <a:ea typeface="微软雅黑" panose="020B0503020204020204" charset="-122"/>
                <a:sym typeface="+mn-ea"/>
              </a:rPr>
              <a:t>’ 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则屏幕上输出 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Yes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，否则输出 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No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897" y="228600"/>
            <a:ext cx="4324804" cy="6324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2" name="圆角矩形标注 1"/>
          <p:cNvSpPr/>
          <p:nvPr>
            <p:custDataLst>
              <p:tags r:id="rId3"/>
            </p:custDataLst>
          </p:nvPr>
        </p:nvSpPr>
        <p:spPr>
          <a:xfrm>
            <a:off x="3505200" y="2590800"/>
            <a:ext cx="3276600" cy="685682"/>
          </a:xfrm>
          <a:prstGeom prst="wedgeRoundRectCallout">
            <a:avLst>
              <a:gd name="adj1" fmla="val 63337"/>
              <a:gd name="adj2" fmla="val -32738"/>
              <a:gd name="adj3" fmla="val 16667"/>
            </a:avLst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altLang="zh-CN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是否回显？</a:t>
            </a:r>
            <a:endParaRPr lang="en-US" altLang="zh-CN" sz="2200" b="1" noProof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标注 1"/>
          <p:cNvSpPr/>
          <p:nvPr>
            <p:custDataLst>
              <p:tags r:id="rId4"/>
            </p:custDataLst>
          </p:nvPr>
        </p:nvSpPr>
        <p:spPr>
          <a:xfrm>
            <a:off x="3505200" y="3514606"/>
            <a:ext cx="3276600" cy="685682"/>
          </a:xfrm>
          <a:prstGeom prst="wedgeRoundRectCallout">
            <a:avLst>
              <a:gd name="adj1" fmla="val 62067"/>
              <a:gd name="adj2" fmla="val -43715"/>
              <a:gd name="adj3" fmla="val 16667"/>
            </a:avLst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altLang="zh-CN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200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如何不回显？</a:t>
            </a:r>
            <a:endParaRPr lang="en-US" altLang="zh-CN" sz="2200" b="1" noProof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6880225" cy="731520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功能调用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9" name="矩形 58"/>
          <p:cNvSpPr/>
          <p:nvPr>
            <p:custDataLst>
              <p:tags r:id="rId1"/>
            </p:custDataLst>
          </p:nvPr>
        </p:nvSpPr>
        <p:spPr>
          <a:xfrm>
            <a:off x="490855" y="1143000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eaLnBrk="0" hangingPunct="0">
              <a:lnSpc>
                <a:spcPct val="100000"/>
              </a:lnSpc>
              <a:buClr>
                <a:srgbClr val="C00000"/>
              </a:buClr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字符串的输入：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AH=0AH</a:t>
            </a:r>
            <a:endParaRPr lang="zh-CN" altLang="en-US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1" name="表格 11"/>
          <p:cNvGraphicFramePr>
            <a:graphicFrameLocks noGrp="1"/>
          </p:cNvGraphicFramePr>
          <p:nvPr/>
        </p:nvGraphicFramePr>
        <p:xfrm>
          <a:off x="490855" y="1957152"/>
          <a:ext cx="11160001" cy="101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45"/>
                <a:gridCol w="2743200"/>
                <a:gridCol w="4191000"/>
                <a:gridCol w="3040256"/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功能号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功能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92"/>
                    </a:solidFill>
                  </a:tcPr>
                </a:tc>
              </a:tr>
              <a:tr h="51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0AH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输入字符串到缓冲区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出口参数：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DS:DX=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缓冲区首地址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缓冲区</a:t>
                      </a:r>
                      <a:r>
                        <a:rPr lang="zh-CN" altLang="en-US" sz="2000" b="1" kern="12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由用户</a:t>
                      </a:r>
                      <a:r>
                        <a:rPr lang="zh-CN" altLang="en-US" sz="2000" b="1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提前定义</a:t>
                      </a:r>
                      <a:endParaRPr lang="en-US" altLang="zh-CN" sz="2000" b="1" dirty="0">
                        <a:solidFill>
                          <a:srgbClr val="0000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990601" y="3680779"/>
          <a:ext cx="104070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251"/>
                <a:gridCol w="867251"/>
                <a:gridCol w="867251"/>
                <a:gridCol w="867251"/>
                <a:gridCol w="867251"/>
                <a:gridCol w="867251"/>
                <a:gridCol w="867251"/>
                <a:gridCol w="867251"/>
                <a:gridCol w="867251"/>
                <a:gridCol w="867251"/>
                <a:gridCol w="867251"/>
                <a:gridCol w="867251"/>
              </a:tblGrid>
              <a:tr h="49974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Max-</a:t>
                      </a:r>
                      <a:r>
                        <a:rPr lang="en-US" altLang="zh-CN" b="1" dirty="0" err="1">
                          <a:solidFill>
                            <a:schemeClr val="tx1"/>
                          </a:solidFill>
                        </a:rPr>
                        <a:t>len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Act-</a:t>
                      </a:r>
                      <a:r>
                        <a:rPr lang="en-US" altLang="zh-CN" b="1" dirty="0" err="1">
                          <a:solidFill>
                            <a:schemeClr val="tx1"/>
                          </a:solidFill>
                        </a:rPr>
                        <a:t>len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D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FF"/>
                          </a:solidFill>
                        </a:rPr>
                        <a:t>0DH</a:t>
                      </a:r>
                      <a:endParaRPr lang="zh-CN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FF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066800" y="3202278"/>
            <a:ext cx="1021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缓冲区的结构</a:t>
            </a:r>
            <a:endParaRPr lang="zh-CN" altLang="en-US" sz="20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286000" y="4335054"/>
            <a:ext cx="1379855" cy="1746250"/>
            <a:chOff x="6601" y="4906"/>
            <a:chExt cx="2173" cy="2750"/>
          </a:xfrm>
        </p:grpSpPr>
        <p:sp>
          <p:nvSpPr>
            <p:cNvPr id="14" name="文本框 13"/>
            <p:cNvSpPr txBox="1"/>
            <p:nvPr>
              <p:custDataLst>
                <p:tags r:id="rId2"/>
              </p:custDataLst>
            </p:nvPr>
          </p:nvSpPr>
          <p:spPr>
            <a:xfrm>
              <a:off x="6721" y="5645"/>
              <a:ext cx="2053" cy="2011"/>
            </a:xfrm>
            <a:prstGeom prst="rect">
              <a:avLst/>
            </a:prstGeom>
            <a:solidFill>
              <a:srgbClr val="83D5FF"/>
            </a:solidFill>
          </p:spPr>
          <p:txBody>
            <a:bodyPr wrap="square" rtlCol="0" anchor="ctr" anchorCtr="0">
              <a:noAutofit/>
            </a:bodyPr>
            <a:lstStyle/>
            <a:p>
              <a:pPr algn="ctr" eaLnBrk="1" latinLnBrk="0" hangingPunct="1">
                <a:lnSpc>
                  <a:spcPct val="100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用户实际输入的字符数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5" name="Line 19"/>
            <p:cNvSpPr/>
            <p:nvPr>
              <p:custDataLst>
                <p:tags r:id="rId3"/>
              </p:custDataLst>
            </p:nvPr>
          </p:nvSpPr>
          <p:spPr>
            <a:xfrm>
              <a:off x="6601" y="4906"/>
              <a:ext cx="1213" cy="737"/>
            </a:xfrm>
            <a:prstGeom prst="line">
              <a:avLst/>
            </a:prstGeom>
            <a:ln w="38100" cap="sq" cmpd="sng">
              <a:solidFill>
                <a:srgbClr val="E11DC3"/>
              </a:solidFill>
              <a:prstDash val="solid"/>
              <a:headEnd type="none" w="sm" len="sm"/>
              <a:tailEnd type="triangle" w="lg" len="lg"/>
            </a:ln>
          </p:spPr>
        </p:sp>
      </p:grpSp>
      <p:grpSp>
        <p:nvGrpSpPr>
          <p:cNvPr id="17" name="组合 16"/>
          <p:cNvGrpSpPr/>
          <p:nvPr/>
        </p:nvGrpSpPr>
        <p:grpSpPr>
          <a:xfrm>
            <a:off x="762000" y="4327994"/>
            <a:ext cx="1396365" cy="1768007"/>
            <a:chOff x="4684" y="4211"/>
            <a:chExt cx="2199" cy="2726"/>
          </a:xfrm>
        </p:grpSpPr>
        <p:sp>
          <p:nvSpPr>
            <p:cNvPr id="20" name="Line 19"/>
            <p:cNvSpPr/>
            <p:nvPr>
              <p:custDataLst>
                <p:tags r:id="rId4"/>
              </p:custDataLst>
            </p:nvPr>
          </p:nvSpPr>
          <p:spPr>
            <a:xfrm>
              <a:off x="5790" y="4211"/>
              <a:ext cx="0" cy="688"/>
            </a:xfrm>
            <a:prstGeom prst="line">
              <a:avLst/>
            </a:prstGeom>
            <a:ln w="38100" cap="sq" cmpd="sng">
              <a:solidFill>
                <a:srgbClr val="B08600"/>
              </a:solidFill>
              <a:prstDash val="solid"/>
              <a:headEnd type="none" w="sm" len="sm"/>
              <a:tailEnd type="triangle" w="lg" len="lg"/>
            </a:ln>
          </p:spPr>
        </p:sp>
        <p:sp>
          <p:nvSpPr>
            <p:cNvPr id="21" name="文本框 20"/>
            <p:cNvSpPr txBox="1"/>
            <p:nvPr/>
          </p:nvSpPr>
          <p:spPr>
            <a:xfrm>
              <a:off x="4684" y="4914"/>
              <a:ext cx="2199" cy="202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 anchorCtr="0">
              <a:noAutofit/>
            </a:bodyPr>
            <a:lstStyle/>
            <a:p>
              <a:pPr algn="ctr" eaLnBrk="1" latinLnBrk="0" hangingPunct="1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缓冲区最大字符数，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eaLnBrk="1" latinLnBrk="0" hangingPunct="1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≤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255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183890" y="4419724"/>
            <a:ext cx="6869430" cy="1661650"/>
            <a:chOff x="11322" y="4371"/>
            <a:chExt cx="10818" cy="2794"/>
          </a:xfrm>
        </p:grpSpPr>
        <p:sp>
          <p:nvSpPr>
            <p:cNvPr id="23" name="文本框 22"/>
            <p:cNvSpPr txBox="1"/>
            <p:nvPr>
              <p:custDataLst>
                <p:tags r:id="rId5"/>
              </p:custDataLst>
            </p:nvPr>
          </p:nvSpPr>
          <p:spPr>
            <a:xfrm>
              <a:off x="14228" y="4978"/>
              <a:ext cx="5040" cy="2187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 anchor="ctr" anchorCtr="0">
              <a:noAutofit/>
            </a:bodyPr>
            <a:lstStyle/>
            <a:p>
              <a:pPr algn="ctr" eaLnBrk="1" latinLnBrk="0" hangingPunct="1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用户输入：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 eaLnBrk="1" latinLnBrk="0" hangingPunct="1">
                <a:lnSpc>
                  <a:spcPct val="125000"/>
                </a:lnSpc>
              </a:pPr>
              <a:r>
                <a:rPr lang="en-US" altLang="zh-CN" sz="20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Who am I?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Wingdings 3" panose="05040102010807070707" pitchFamily="18" charset="2"/>
                </a:rPr>
                <a:t>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4" name="AutoShape 20"/>
            <p:cNvSpPr/>
            <p:nvPr>
              <p:custDataLst>
                <p:tags r:id="rId6"/>
              </p:custDataLst>
            </p:nvPr>
          </p:nvSpPr>
          <p:spPr>
            <a:xfrm rot="16200000">
              <a:off x="16539" y="-846"/>
              <a:ext cx="384" cy="10818"/>
            </a:xfrm>
            <a:prstGeom prst="leftBrace">
              <a:avLst>
                <a:gd name="adj1" fmla="val 28358"/>
                <a:gd name="adj2" fmla="val 50000"/>
              </a:avLst>
            </a:prstGeom>
            <a:noFill/>
            <a:ln w="31750" cap="sq" cmpd="sng">
              <a:solidFill>
                <a:srgbClr val="007A36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latinLnBrk="0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202545" y="4342264"/>
            <a:ext cx="1396365" cy="1753739"/>
            <a:chOff x="4684" y="4233"/>
            <a:chExt cx="2199" cy="2704"/>
          </a:xfrm>
        </p:grpSpPr>
        <p:sp>
          <p:nvSpPr>
            <p:cNvPr id="26" name="Line 19"/>
            <p:cNvSpPr/>
            <p:nvPr>
              <p:custDataLst>
                <p:tags r:id="rId7"/>
              </p:custDataLst>
            </p:nvPr>
          </p:nvSpPr>
          <p:spPr>
            <a:xfrm>
              <a:off x="5790" y="4233"/>
              <a:ext cx="0" cy="694"/>
            </a:xfrm>
            <a:prstGeom prst="line">
              <a:avLst/>
            </a:prstGeom>
            <a:ln w="38100" cap="sq" cmpd="sng">
              <a:solidFill>
                <a:srgbClr val="0000FF"/>
              </a:solidFill>
              <a:prstDash val="solid"/>
              <a:headEnd type="none" w="sm" len="sm"/>
              <a:tailEnd type="triangle" w="lg" len="lg"/>
            </a:ln>
          </p:spPr>
        </p:sp>
        <p:sp>
          <p:nvSpPr>
            <p:cNvPr id="27" name="文本框 26"/>
            <p:cNvSpPr txBox="1"/>
            <p:nvPr/>
          </p:nvSpPr>
          <p:spPr>
            <a:xfrm>
              <a:off x="4684" y="4914"/>
              <a:ext cx="2199" cy="2023"/>
            </a:xfrm>
            <a:prstGeom prst="rect">
              <a:avLst/>
            </a:prstGeom>
            <a:solidFill>
              <a:srgbClr val="FFC1FF"/>
            </a:solidFill>
          </p:spPr>
          <p:txBody>
            <a:bodyPr wrap="square" rtlCol="0" anchor="ctr" anchorCtr="0">
              <a:noAutofit/>
            </a:bodyPr>
            <a:lstStyle/>
            <a:p>
              <a:pPr algn="ctr" eaLnBrk="1" latinLnBrk="0" hangingPunct="1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用户输入的回车确认键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6880225" cy="731520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功能调用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90730" y="1219200"/>
            <a:ext cx="6062469" cy="652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</a:pPr>
            <a:r>
              <a:rPr kumimoji="0"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例</a:t>
            </a:r>
            <a:r>
              <a:rPr kumimoji="0"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kumimoji="0"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将用户输入的字符串保存下来并输出。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9" y="5153022"/>
            <a:ext cx="4779394" cy="561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9" y="5836290"/>
            <a:ext cx="6037070" cy="568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9" y="4419600"/>
            <a:ext cx="3522471" cy="569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86" y="3133531"/>
            <a:ext cx="3300822" cy="11336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490730" y="1999701"/>
            <a:ext cx="6062469" cy="98143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90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</a:pPr>
            <a:r>
              <a:rPr kumimoji="0"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讨论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请分组讨论如何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保存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90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90000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时长：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022" y="130943"/>
            <a:ext cx="5329276" cy="6596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圆角矩形 9"/>
          <p:cNvSpPr/>
          <p:nvPr/>
        </p:nvSpPr>
        <p:spPr>
          <a:xfrm>
            <a:off x="7315200" y="494206"/>
            <a:ext cx="4763098" cy="420194"/>
          </a:xfrm>
          <a:prstGeom prst="roundRect">
            <a:avLst>
              <a:gd name="adj" fmla="val 621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1.3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计算机中的信息表示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33400" y="1132840"/>
            <a:ext cx="4740275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lvl="0" indent="0" algn="l" eaLnBrk="0" hangingPunct="0"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补码表示法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Two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’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  Complement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000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33400" y="3999865"/>
            <a:ext cx="4740910" cy="2309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lv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负数补码的求解步骤</a:t>
            </a:r>
            <a:endParaRPr lang="zh-CN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  <a:p>
            <a:pPr marL="0" lvl="0" indent="0" eaLnBrk="1" hangingPunct="1">
              <a:lnSpc>
                <a:spcPct val="125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1.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写出对应正数的二进制值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eaLnBrk="1" hangingPunct="1">
              <a:lnSpc>
                <a:spcPct val="125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每位取反（含符号位）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eaLnBrk="1" hangingPunct="1">
              <a:lnSpc>
                <a:spcPct val="125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末位加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en-US" altLang="zh-CN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533400" y="1905000"/>
            <a:ext cx="4740275" cy="1881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正数的补码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原码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负数的补码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对应正数原码取反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 </a:t>
            </a: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注：取反是指每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位，包含符号位）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93385" y="1151890"/>
            <a:ext cx="6249670" cy="1385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机器字长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[-46]</a:t>
            </a:r>
            <a:r>
              <a:rPr lang="zh-CN" altLang="en-US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补码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[46]</a:t>
            </a:r>
            <a:r>
              <a:rPr lang="zh-CN" altLang="en-US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补码 </a:t>
            </a:r>
            <a:r>
              <a:rPr lang="en-US" altLang="zh-CN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0010 1110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" lvl="1" indent="-3048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[-46]</a:t>
            </a:r>
            <a:r>
              <a:rPr lang="zh-CN" altLang="en-US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补码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110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1 0001 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 = 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01 0010 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</a:t>
            </a:r>
            <a:r>
              <a:rPr lang="en-US" altLang="zh-CN" sz="2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D2H</a:t>
            </a:r>
            <a:endParaRPr lang="en-US" altLang="zh-CN" sz="22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93385" y="2738120"/>
            <a:ext cx="6249670" cy="1648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机器字长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[-46]</a:t>
            </a:r>
            <a:r>
              <a:rPr lang="zh-CN" altLang="en-US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补码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[46]</a:t>
            </a:r>
            <a:r>
              <a:rPr lang="zh-CN" altLang="en-US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补码 </a:t>
            </a:r>
            <a:r>
              <a:rPr lang="en-US" altLang="zh-CN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0000 0000 0010 1110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3495" lvl="1" indent="-23495" defTabSz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>
                <a:tab pos="89535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[-46]</a:t>
            </a:r>
            <a:r>
              <a:rPr lang="zh-CN" altLang="en-US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补码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=1111 1111 1101 0001 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+ 1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1111 1111 1101 0010 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FFD2H</a:t>
            </a:r>
            <a:endParaRPr lang="en-US" altLang="zh-CN" sz="22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93385" y="4572000"/>
            <a:ext cx="6249670" cy="1746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en-US" altLang="zh-CN" sz="2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机器字长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[-0]</a:t>
            </a:r>
            <a:r>
              <a:rPr lang="zh-CN" altLang="en-US" sz="2200" baseline="-25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补码 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[+0]</a:t>
            </a:r>
            <a:r>
              <a:rPr lang="zh-CN" altLang="en-US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补码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0000 0000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74295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[-0]</a:t>
            </a:r>
            <a:r>
              <a:rPr lang="zh-CN" altLang="en-US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补码 </a:t>
            </a:r>
            <a:r>
              <a:rPr lang="en-US" altLang="zh-CN" sz="22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111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1 1111  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+ 1 = 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0000 0000 </a:t>
            </a:r>
            <a:endParaRPr lang="en-US" altLang="zh-CN" sz="2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结论：</a:t>
            </a:r>
            <a:r>
              <a:rPr lang="en-US" altLang="en-US" sz="2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0</a:t>
            </a: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的补码表示唯一。</a:t>
            </a:r>
            <a:endParaRPr lang="zh-CN" altLang="en-US" sz="22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80035" y="1676400"/>
            <a:ext cx="11596370" cy="1956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815975" lvl="1" indent="-35687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实验报告：</a:t>
            </a:r>
            <a:r>
              <a:rPr kumimoji="0" 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截止日期</a:t>
            </a:r>
            <a:r>
              <a:rPr kumimoji="0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kumimoji="0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月</a:t>
            </a:r>
            <a:r>
              <a:rPr kumimoji="0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</a:t>
            </a:r>
            <a:r>
              <a:rPr kumimoji="0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</a:t>
            </a:r>
            <a:r>
              <a:rPr kumimoji="0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24:00</a:t>
            </a:r>
            <a:r>
              <a:rPr kumimoji="0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，坚果云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文档格式：右图。</a:t>
            </a:r>
            <a:endParaRPr kumimoji="0"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实验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1-4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：每人一份；实验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5-6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：每组一份。</a:t>
            </a:r>
            <a:endParaRPr kumimoji="0"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280035" y="1098550"/>
            <a:ext cx="1159637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342900" lvl="0" indent="-34290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提交材料</a:t>
            </a:r>
            <a:endParaRPr lang="zh-CN" altLang="en-US" sz="2800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0035" y="3994150"/>
            <a:ext cx="11596370" cy="2332355"/>
            <a:chOff x="441" y="6290"/>
            <a:chExt cx="18262" cy="3673"/>
          </a:xfrm>
        </p:grpSpPr>
        <p:sp>
          <p:nvSpPr>
            <p:cNvPr id="3" name="矩形 2"/>
            <p:cNvSpPr/>
            <p:nvPr>
              <p:custDataLst>
                <p:tags r:id="rId3"/>
              </p:custDataLst>
            </p:nvPr>
          </p:nvSpPr>
          <p:spPr>
            <a:xfrm>
              <a:off x="441" y="7200"/>
              <a:ext cx="18262" cy="2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815975" lvl="1" indent="-356870" algn="l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charset="0"/>
                <a:buChar char="l"/>
              </a:pPr>
              <a:r>
                <a:rPr kumimoji="0" 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形式：一页开卷</a:t>
              </a:r>
              <a:r>
                <a:rPr kumimoji="0"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</a:t>
              </a:r>
              <a:r>
                <a:rPr kumimoji="0" lang="zh-CN" altLang="en-US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必须带且手写，不能打印、复印，必须手写</a:t>
              </a:r>
              <a:r>
                <a:rPr kumimoji="0"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kumimoji="0" 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815975" lvl="1" indent="-356870" algn="l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charset="0"/>
                <a:buChar char="l"/>
              </a:pPr>
              <a:r>
                <a:rPr kumimoji="0" 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成绩：期末50% + </a:t>
              </a:r>
              <a:r>
                <a:rPr kumimoji="0"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平时</a:t>
              </a:r>
              <a:r>
                <a:rPr kumimoji="0"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50%</a:t>
              </a:r>
              <a:r>
                <a:rPr kumimoji="0" lang="zh-CN" altLang="en-US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</a:t>
              </a:r>
              <a:r>
                <a:rPr kumimoji="0" lang="en-US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作业15% + 期中考试15% + 实验20%</a:t>
              </a:r>
              <a:r>
                <a:rPr kumimoji="0" lang="zh-CN" altLang="en-US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</a:t>
              </a:r>
              <a:r>
                <a:rPr kumimoji="0"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r>
                <a:rPr kumimoji="0" lang="zh-CN" altLang="en-US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卷面不低于50分才计算平时成绩。</a:t>
              </a:r>
              <a:endParaRPr kumimoji="0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4"/>
              </p:custDataLst>
            </p:nvPr>
          </p:nvSpPr>
          <p:spPr>
            <a:xfrm>
              <a:off x="441" y="6290"/>
              <a:ext cx="18262" cy="892"/>
            </a:xfrm>
            <a:prstGeom prst="rect">
              <a:avLst/>
            </a:prstGeom>
            <a:solidFill>
              <a:srgbClr val="ADE3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342900" lvl="0" indent="-342900" algn="l" eaLnBrk="0" hangingPunct="0">
                <a:buClr>
                  <a:srgbClr val="C00000"/>
                </a:buClr>
                <a:buSzTx/>
                <a:buFont typeface="Wingdings" panose="05000000000000000000" pitchFamily="2" charset="2"/>
                <a:buChar char="p"/>
                <a:defRPr/>
              </a:pPr>
              <a:r>
                <a:rPr lang="en-US" altLang="zh-CN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zh-CN" altLang="en-US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考核方式</a:t>
              </a:r>
              <a:endPara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7" name="Rectangle 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280670" y="158750"/>
            <a:ext cx="11591290" cy="591820"/>
          </a:xfrm>
        </p:spPr>
        <p:txBody>
          <a:bodyPr/>
          <a:lstStyle/>
          <a:p>
            <a:pPr algn="ctr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课程简介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152400"/>
            <a:ext cx="4842510" cy="464439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1.3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计算机中的信息表示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609600" y="1143000"/>
            <a:ext cx="1459865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lvl="0" indent="0" algn="l" eaLnBrk="0" hangingPunct="0"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牛刀小试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62200" y="1143000"/>
            <a:ext cx="9334500" cy="1997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练习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已知机器字长为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[-117]</a:t>
            </a:r>
            <a:r>
              <a:rPr lang="zh-CN" altLang="en-US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补码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endParaRPr lang="en-US" altLang="zh-CN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62200" y="3352800"/>
            <a:ext cx="9334500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练习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机器字长为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0011 1001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对应的十进制数是多少？</a:t>
            </a:r>
            <a:endParaRPr lang="en-US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90140" y="4249420"/>
            <a:ext cx="9334500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练习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机器字长为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1100 0111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对应的十进制数是多少？</a:t>
            </a:r>
            <a:endParaRPr lang="en-US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21035" y="3475355"/>
            <a:ext cx="1056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57D</a:t>
            </a:r>
            <a:endParaRPr lang="en-US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44835" y="4361180"/>
            <a:ext cx="1056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-57D</a:t>
            </a:r>
            <a:endParaRPr lang="en-US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90140" y="5146040"/>
            <a:ext cx="9334500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练习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已知某数的补码为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9A23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，请判断该数为正数还是负数？</a:t>
            </a:r>
            <a:endParaRPr lang="en-US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7000" y="1771650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位字长时：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[117]</a:t>
            </a:r>
            <a:r>
              <a:rPr lang="zh-CN" altLang="en-US" baseline="-25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</a:t>
            </a:r>
            <a:r>
              <a:rPr lang="en-US" altLang="zh-CN" baseline="-25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0111 0101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75H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[-117]</a:t>
            </a:r>
            <a:r>
              <a:rPr lang="zh-CN" altLang="en-US" baseline="-25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1000 1011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8BH 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just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16位字长时：FF8BH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位字长时？</a:t>
            </a:r>
            <a:endParaRPr lang="zh-CN" altLang="en-US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1.4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计算机中的数据加减算术运算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609600" y="1143635"/>
            <a:ext cx="288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342900" lvl="0" indent="-342900" algn="l" eaLnBrk="0" hangingPunct="0">
              <a:buClr>
                <a:srgbClr val="C00000"/>
              </a:buClr>
              <a:buSzTx/>
              <a:buFont typeface="Wingdings" panose="05000000000000000000" charset="0"/>
              <a:buChar char="p"/>
              <a:defRPr/>
            </a:pPr>
            <a:r>
              <a:rPr 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十六进制运算</a:t>
            </a:r>
            <a:endParaRPr lang="zh-CN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4000" y="1905000"/>
            <a:ext cx="9496425" cy="647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lvl="1" indent="0" algn="ctr" eaLnBrk="1" latinLnBrk="0" hangingPunct="1">
              <a:lnSpc>
                <a:spcPct val="125000"/>
              </a:lnSpc>
              <a:spcAft>
                <a:spcPts val="1200"/>
              </a:spcAft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规则：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逢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进一，借一为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endParaRPr lang="en-US" altLang="zh-CN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7635" y="2743835"/>
            <a:ext cx="3091180" cy="2511425"/>
            <a:chOff x="4201" y="4321"/>
            <a:chExt cx="4868" cy="3955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4201" y="4321"/>
              <a:ext cx="4868" cy="39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79705" rIns="179705" numCol="1" spcCol="0" rtlCol="0" fromWordArt="0" anchor="ctr" anchorCtr="0" forceAA="0" compatLnSpc="1">
              <a:noAutofit/>
            </a:bodyPr>
            <a:lstStyle/>
            <a:p>
              <a:pPr marL="0" lvl="1" indent="0" eaLnBrk="1" latinLnBrk="0" hangingPunct="1">
                <a:lnSpc>
                  <a:spcPct val="125000"/>
                </a:lnSpc>
                <a:spcAft>
                  <a:spcPts val="1200"/>
                </a:spcAft>
                <a:buFontTx/>
                <a:buNone/>
              </a:pP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39938" name="Line 2"/>
            <p:cNvSpPr/>
            <p:nvPr>
              <p:custDataLst>
                <p:tags r:id="rId3"/>
              </p:custDataLst>
            </p:nvPr>
          </p:nvSpPr>
          <p:spPr>
            <a:xfrm>
              <a:off x="4655" y="6720"/>
              <a:ext cx="3960" cy="0"/>
            </a:xfrm>
            <a:prstGeom prst="line">
              <a:avLst/>
            </a:prstGeom>
            <a:ln w="12700" cap="sq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939" name="Text Box 3"/>
            <p:cNvSpPr txBox="1"/>
            <p:nvPr>
              <p:custDataLst>
                <p:tags r:id="rId4"/>
              </p:custDataLst>
            </p:nvPr>
          </p:nvSpPr>
          <p:spPr>
            <a:xfrm>
              <a:off x="5495" y="5040"/>
              <a:ext cx="3360" cy="2473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0 5 C 3  H</a:t>
              </a:r>
              <a:endPara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3 D 2 5  H</a:t>
              </a:r>
              <a:endPara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4 2 E 8  H</a:t>
              </a:r>
              <a:endPara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940" name="Text Box 4"/>
            <p:cNvSpPr txBox="1"/>
            <p:nvPr>
              <p:custDataLst>
                <p:tags r:id="rId5"/>
              </p:custDataLst>
            </p:nvPr>
          </p:nvSpPr>
          <p:spPr>
            <a:xfrm>
              <a:off x="4655" y="6000"/>
              <a:ext cx="840" cy="625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＋</a:t>
              </a:r>
              <a:endParaRPr lang="zh-CN" alt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944" name="Text Box 8"/>
            <p:cNvSpPr txBox="1"/>
            <p:nvPr>
              <p:custDataLst>
                <p:tags r:id="rId6"/>
              </p:custDataLst>
            </p:nvPr>
          </p:nvSpPr>
          <p:spPr>
            <a:xfrm>
              <a:off x="5665" y="6296"/>
              <a:ext cx="480" cy="530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58535" y="2772410"/>
            <a:ext cx="3091180" cy="2511425"/>
            <a:chOff x="9541" y="4366"/>
            <a:chExt cx="4868" cy="3955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541" y="4366"/>
              <a:ext cx="4868" cy="39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79705" rIns="179705" numCol="1" spcCol="0" rtlCol="0" fromWordArt="0" anchor="ctr" anchorCtr="0" forceAA="0" compatLnSpc="1">
              <a:noAutofit/>
            </a:bodyPr>
            <a:lstStyle/>
            <a:p>
              <a:pPr marL="0" lvl="1" indent="0" eaLnBrk="1" latinLnBrk="0" hangingPunct="1">
                <a:lnSpc>
                  <a:spcPct val="125000"/>
                </a:lnSpc>
                <a:spcAft>
                  <a:spcPts val="1200"/>
                </a:spcAft>
                <a:buFontTx/>
                <a:buNone/>
              </a:pP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39941" name="Line 5"/>
            <p:cNvSpPr/>
            <p:nvPr>
              <p:custDataLst>
                <p:tags r:id="rId8"/>
              </p:custDataLst>
            </p:nvPr>
          </p:nvSpPr>
          <p:spPr>
            <a:xfrm>
              <a:off x="9935" y="6720"/>
              <a:ext cx="3960" cy="0"/>
            </a:xfrm>
            <a:prstGeom prst="line">
              <a:avLst/>
            </a:prstGeom>
            <a:ln w="12700" cap="sq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942" name="Text Box 6"/>
            <p:cNvSpPr txBox="1"/>
            <p:nvPr>
              <p:custDataLst>
                <p:tags r:id="rId9"/>
              </p:custDataLst>
            </p:nvPr>
          </p:nvSpPr>
          <p:spPr>
            <a:xfrm>
              <a:off x="10775" y="5040"/>
              <a:ext cx="3360" cy="2473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3 D 2 5  H</a:t>
              </a:r>
              <a:endPara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0 5 C 3  H</a:t>
              </a:r>
              <a:endPara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3 7 6 2  H</a:t>
              </a:r>
              <a:endPara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943" name="Text Box 7"/>
            <p:cNvSpPr txBox="1"/>
            <p:nvPr>
              <p:custDataLst>
                <p:tags r:id="rId10"/>
              </p:custDataLst>
            </p:nvPr>
          </p:nvSpPr>
          <p:spPr>
            <a:xfrm>
              <a:off x="9935" y="6000"/>
              <a:ext cx="840" cy="625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－</a:t>
              </a:r>
              <a:endParaRPr lang="zh-CN" alt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945" name="Text Box 9"/>
            <p:cNvSpPr txBox="1"/>
            <p:nvPr>
              <p:custDataLst>
                <p:tags r:id="rId11"/>
              </p:custDataLst>
            </p:nvPr>
          </p:nvSpPr>
          <p:spPr>
            <a:xfrm>
              <a:off x="11135" y="4680"/>
              <a:ext cx="960" cy="53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1.5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按位逻辑运算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graphicFrame>
        <p:nvGraphicFramePr>
          <p:cNvPr id="55317" name="Group 2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02030" y="1169670"/>
          <a:ext cx="3061335" cy="2272030"/>
        </p:xfrm>
        <a:graphic>
          <a:graphicData uri="http://schemas.openxmlformats.org/drawingml/2006/table">
            <a:tbl>
              <a:tblPr/>
              <a:tblGrid>
                <a:gridCol w="1008000"/>
                <a:gridCol w="1008000"/>
                <a:gridCol w="1008000"/>
              </a:tblGrid>
              <a:tr h="454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A^B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54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0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54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54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55" name="Group 5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029200" y="1169670"/>
          <a:ext cx="3043555" cy="2231390"/>
        </p:xfrm>
        <a:graphic>
          <a:graphicData uri="http://schemas.openxmlformats.org/drawingml/2006/table">
            <a:tbl>
              <a:tblPr/>
              <a:tblGrid>
                <a:gridCol w="1008000"/>
                <a:gridCol w="1008000"/>
                <a:gridCol w="1008000"/>
              </a:tblGrid>
              <a:tr h="4457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   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 v B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47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451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       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47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  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457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</a:tbl>
          </a:graphicData>
        </a:graphic>
      </p:graphicFrame>
      <p:sp>
        <p:nvSpPr>
          <p:cNvPr id="44081" name="Text Box 149"/>
          <p:cNvSpPr txBox="1"/>
          <p:nvPr>
            <p:custDataLst>
              <p:tags r:id="rId3"/>
            </p:custDataLst>
          </p:nvPr>
        </p:nvSpPr>
        <p:spPr>
          <a:xfrm>
            <a:off x="1002665" y="3517900"/>
            <a:ext cx="2879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按位与（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082" name="Text Box 151"/>
          <p:cNvSpPr txBox="1"/>
          <p:nvPr>
            <p:custDataLst>
              <p:tags r:id="rId4"/>
            </p:custDataLst>
          </p:nvPr>
        </p:nvSpPr>
        <p:spPr>
          <a:xfrm>
            <a:off x="5989955" y="3441700"/>
            <a:ext cx="15093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按位或（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Group 59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5029200" y="3962400"/>
          <a:ext cx="3043555" cy="2231390"/>
        </p:xfrm>
        <a:graphic>
          <a:graphicData uri="http://schemas.openxmlformats.org/drawingml/2006/table">
            <a:tbl>
              <a:tblPr/>
              <a:tblGrid>
                <a:gridCol w="1008000"/>
                <a:gridCol w="1008000"/>
                <a:gridCol w="1008000"/>
              </a:tblGrid>
              <a:tr h="4457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   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 </a:t>
                      </a:r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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B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47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451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       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47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  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457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</a:tbl>
          </a:graphicData>
        </a:graphic>
      </p:graphicFrame>
      <p:sp>
        <p:nvSpPr>
          <p:cNvPr id="4" name="Text Box 151"/>
          <p:cNvSpPr txBox="1"/>
          <p:nvPr>
            <p:custDataLst>
              <p:tags r:id="rId6"/>
            </p:custDataLst>
          </p:nvPr>
        </p:nvSpPr>
        <p:spPr>
          <a:xfrm>
            <a:off x="5837555" y="6203950"/>
            <a:ext cx="15093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异或（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XOR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Group 59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1524000" y="4057015"/>
          <a:ext cx="3043555" cy="2231390"/>
        </p:xfrm>
        <a:graphic>
          <a:graphicData uri="http://schemas.openxmlformats.org/drawingml/2006/table">
            <a:tbl>
              <a:tblPr/>
              <a:tblGrid>
                <a:gridCol w="1008000"/>
                <a:gridCol w="1008000"/>
              </a:tblGrid>
              <a:tr h="4457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cap="flat"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   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cap="flat"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47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  <a:tr h="4451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ECFF"/>
                    </a:solidFill>
                  </a:tcPr>
                </a:tc>
              </a:tr>
            </a:tbl>
          </a:graphicData>
        </a:graphic>
      </p:graphicFrame>
      <p:sp>
        <p:nvSpPr>
          <p:cNvPr id="6" name="Text Box 151"/>
          <p:cNvSpPr txBox="1"/>
          <p:nvPr>
            <p:custDataLst>
              <p:tags r:id="rId8"/>
            </p:custDataLst>
          </p:nvPr>
        </p:nvSpPr>
        <p:spPr>
          <a:xfrm>
            <a:off x="1759585" y="5486400"/>
            <a:ext cx="15093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Line 107"/>
          <p:cNvSpPr/>
          <p:nvPr>
            <p:custDataLst>
              <p:tags r:id="rId9"/>
            </p:custDataLst>
          </p:nvPr>
        </p:nvSpPr>
        <p:spPr>
          <a:xfrm>
            <a:off x="2941320" y="4130040"/>
            <a:ext cx="216000" cy="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" name="圆角矩形标注 1"/>
          <p:cNvSpPr/>
          <p:nvPr/>
        </p:nvSpPr>
        <p:spPr>
          <a:xfrm>
            <a:off x="8305800" y="4898390"/>
            <a:ext cx="3363595" cy="1002030"/>
          </a:xfrm>
          <a:prstGeom prst="wedgeRoundRectCallout">
            <a:avLst>
              <a:gd name="adj1" fmla="val -60822"/>
              <a:gd name="adj2" fmla="val 7997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同或（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XNOR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）：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相同为1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 + A</a:t>
            </a:r>
            <a:r>
              <a:rPr kumimoji="0" lang="en-US" altLang="zh-CN" sz="2000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  <a:cs typeface="+mj-lt"/>
                <a:sym typeface="+mn-ea"/>
              </a:rPr>
              <a:t>’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kumimoji="0" lang="en-US" altLang="zh-CN" sz="2000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  <a:cs typeface="+mj-lt"/>
                <a:sym typeface="+mn-ea"/>
              </a:rPr>
              <a:t>’</a:t>
            </a:r>
            <a:endParaRPr kumimoji="0"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标注 8"/>
          <p:cNvSpPr/>
          <p:nvPr>
            <p:custDataLst>
              <p:tags r:id="rId10"/>
            </p:custDataLst>
          </p:nvPr>
        </p:nvSpPr>
        <p:spPr>
          <a:xfrm>
            <a:off x="8305800" y="3703320"/>
            <a:ext cx="3342005" cy="982345"/>
          </a:xfrm>
          <a:prstGeom prst="wedgeRoundRectCallout">
            <a:avLst>
              <a:gd name="adj1" fmla="val -59441"/>
              <a:gd name="adj2" fmla="val 4653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异或（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XOR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）：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不同为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kumimoji="0" lang="en-US" altLang="zh-CN" sz="2000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  <a:cs typeface="+mj-lt"/>
              </a:rPr>
              <a:t>’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B+AB</a:t>
            </a:r>
            <a:r>
              <a:rPr kumimoji="0" lang="en-US" altLang="zh-CN" sz="2000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  <a:cs typeface="+mj-lt"/>
                <a:sym typeface="+mn-ea"/>
              </a:rPr>
              <a:t>’</a:t>
            </a:r>
            <a:endParaRPr kumimoji="0"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1.5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按位逻辑运算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5058" name="Rectangle 2"/>
          <p:cNvSpPr/>
          <p:nvPr/>
        </p:nvSpPr>
        <p:spPr>
          <a:xfrm>
            <a:off x="1371600" y="1295400"/>
            <a:ext cx="7848600" cy="4454525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742950" lvl="1" indent="-285750" algn="just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X=5555H   Y=00FFH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Z=X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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Z= ?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X=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0101  0101  0101  0101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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Y= 0000  0000  1111  1111 B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Z= 0101  0101  1010  1010 B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      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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Z = 55AAH</a:t>
            </a:r>
            <a:endParaRPr lang="en-US" altLang="zh-CN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524000" y="4695190"/>
            <a:ext cx="8411210" cy="1324610"/>
          </a:xfrm>
          <a:prstGeom prst="round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如何使一个数每位取反？</a:t>
            </a:r>
            <a:endParaRPr kumimoji="0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如何使一个数指定的位取反，而其余位保持不变？</a:t>
            </a:r>
            <a:endParaRPr kumimoji="0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233"/>
          <p:cNvGrpSpPr/>
          <p:nvPr/>
        </p:nvGrpSpPr>
        <p:grpSpPr bwMode="auto">
          <a:xfrm>
            <a:off x="3003551" y="520700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71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存储器组织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72" name="Text Box 237"/>
            <p:cNvSpPr txBox="1">
              <a:spLocks noChangeArrowheads="1"/>
            </p:cNvSpPr>
            <p:nvPr/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2749550" y="2398395"/>
            <a:ext cx="7416800" cy="121920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7" name="Group 238"/>
          <p:cNvGrpSpPr/>
          <p:nvPr/>
        </p:nvGrpSpPr>
        <p:grpSpPr bwMode="auto">
          <a:xfrm>
            <a:off x="3003551" y="2667000"/>
            <a:ext cx="6646333" cy="740833"/>
            <a:chOff x="1248" y="2640"/>
            <a:chExt cx="3140" cy="350"/>
          </a:xfrm>
        </p:grpSpPr>
        <p:sp>
          <p:nvSpPr>
            <p:cNvPr id="31765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6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67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064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微处理器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68" name="Text Box 242"/>
            <p:cNvSpPr txBox="1">
              <a:spLocks noChangeArrowheads="1"/>
            </p:cNvSpPr>
            <p:nvPr/>
          </p:nvSpPr>
          <p:spPr bwMode="gray">
            <a:xfrm>
              <a:off x="1347" y="265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2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1748" name="Group 243"/>
          <p:cNvGrpSpPr/>
          <p:nvPr/>
        </p:nvGrpSpPr>
        <p:grpSpPr bwMode="auto">
          <a:xfrm>
            <a:off x="3003551" y="3958167"/>
            <a:ext cx="6648449" cy="740833"/>
            <a:chOff x="1248" y="3230"/>
            <a:chExt cx="3141" cy="350"/>
          </a:xfrm>
        </p:grpSpPr>
        <p:sp>
          <p:nvSpPr>
            <p:cNvPr id="31761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2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63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592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内部结构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764" name="Text Box 247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3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805"/>
            <a:ext cx="12217400" cy="74676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  基础知识与理论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1752" name="Group 248"/>
          <p:cNvGrpSpPr/>
          <p:nvPr/>
        </p:nvGrpSpPr>
        <p:grpSpPr bwMode="auto">
          <a:xfrm rot="0">
            <a:off x="3003550" y="1417955"/>
            <a:ext cx="6646545" cy="741045"/>
            <a:chOff x="1248" y="3230"/>
            <a:chExt cx="3140" cy="350"/>
          </a:xfrm>
        </p:grpSpPr>
        <p:sp>
          <p:nvSpPr>
            <p:cNvPr id="31753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54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55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208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</a:rPr>
                <a:t>基础知识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6" name="Text Box 252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1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2.4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微处理器的引脚定义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85800" y="1100455"/>
          <a:ext cx="10681970" cy="529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Visio" r:id="rId2" imgW="5343525" imgH="2533650" progId="Visio.Drawing.11">
                  <p:embed/>
                </p:oleObj>
              </mc:Choice>
              <mc:Fallback>
                <p:oleObj name="Visio" r:id="rId2" imgW="5343525" imgH="25336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00455"/>
                        <a:ext cx="10681970" cy="52978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233"/>
          <p:cNvGrpSpPr/>
          <p:nvPr/>
        </p:nvGrpSpPr>
        <p:grpSpPr bwMode="auto">
          <a:xfrm>
            <a:off x="3003551" y="520700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71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存储器组织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72" name="Text Box 237"/>
            <p:cNvSpPr txBox="1">
              <a:spLocks noChangeArrowheads="1"/>
            </p:cNvSpPr>
            <p:nvPr/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2743200" y="3674745"/>
            <a:ext cx="7416800" cy="121920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8" name="Group 243"/>
          <p:cNvGrpSpPr/>
          <p:nvPr/>
        </p:nvGrpSpPr>
        <p:grpSpPr bwMode="auto">
          <a:xfrm>
            <a:off x="3003551" y="3958167"/>
            <a:ext cx="6648449" cy="740833"/>
            <a:chOff x="1248" y="3230"/>
            <a:chExt cx="3141" cy="350"/>
          </a:xfrm>
        </p:grpSpPr>
        <p:sp>
          <p:nvSpPr>
            <p:cNvPr id="31761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2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63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592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内部结构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764" name="Text Box 247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3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7155"/>
            <a:ext cx="12217400" cy="74676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第一章  基础知识与理论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1752" name="Group 248"/>
          <p:cNvGrpSpPr/>
          <p:nvPr/>
        </p:nvGrpSpPr>
        <p:grpSpPr bwMode="auto">
          <a:xfrm>
            <a:off x="3003550" y="1417955"/>
            <a:ext cx="6646545" cy="741045"/>
            <a:chOff x="1248" y="3230"/>
            <a:chExt cx="3140" cy="350"/>
          </a:xfrm>
        </p:grpSpPr>
        <p:sp>
          <p:nvSpPr>
            <p:cNvPr id="31753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54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/>
            </a:p>
          </p:txBody>
        </p:sp>
        <p:sp>
          <p:nvSpPr>
            <p:cNvPr id="31755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208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</a:rPr>
                <a:t>基础知识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6" name="Text Box 252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</a:rPr>
                <a:t>1</a:t>
              </a:r>
              <a:endParaRPr kumimoji="0" lang="en-US" altLang="zh-CN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1747" name="Group 238"/>
          <p:cNvGrpSpPr/>
          <p:nvPr/>
        </p:nvGrpSpPr>
        <p:grpSpPr bwMode="auto">
          <a:xfrm rot="0">
            <a:off x="3003550" y="2667000"/>
            <a:ext cx="6646545" cy="741045"/>
            <a:chOff x="1248" y="2640"/>
            <a:chExt cx="3140" cy="350"/>
          </a:xfrm>
        </p:grpSpPr>
        <p:sp>
          <p:nvSpPr>
            <p:cNvPr id="31765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6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67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064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微处理器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68" name="Text Box 242"/>
            <p:cNvSpPr txBox="1">
              <a:spLocks noChangeArrowheads="1"/>
            </p:cNvSpPr>
            <p:nvPr/>
          </p:nvSpPr>
          <p:spPr bwMode="gray">
            <a:xfrm>
              <a:off x="1347" y="265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219322-BD8B-4852-ACFB-170C11716585}" type="slidenum">
              <a:rPr lang="en-US" altLang="zh-CN" sz="2135"/>
            </a:fld>
            <a:endParaRPr lang="en-US" altLang="zh-CN" sz="2135"/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三、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内部结构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81000" y="1066800"/>
          <a:ext cx="8309610" cy="568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3" name="Visio" r:id="rId3" imgW="4314825" imgH="3228975" progId="Visio.Drawing.11">
                  <p:embed/>
                </p:oleObj>
              </mc:Choice>
              <mc:Fallback>
                <p:oleObj name="Visio" r:id="rId3" imgW="4314825" imgH="3228975" progId="Visio.Drawing.11">
                  <p:embed/>
                  <p:pic>
                    <p:nvPicPr>
                      <p:cNvPr id="0" name="图片 430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8309610" cy="5688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 2"/>
          <p:cNvSpPr/>
          <p:nvPr/>
        </p:nvSpPr>
        <p:spPr>
          <a:xfrm>
            <a:off x="5105400" y="5029200"/>
            <a:ext cx="1524000" cy="838200"/>
          </a:xfrm>
          <a:prstGeom prst="roundRect">
            <a:avLst>
              <a:gd name="adj" fmla="val 13409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52135" y="3105150"/>
            <a:ext cx="1175385" cy="263525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52135" y="1926590"/>
            <a:ext cx="1175385" cy="1127760"/>
          </a:xfrm>
          <a:prstGeom prst="roundRect">
            <a:avLst>
              <a:gd name="adj" fmla="val 10078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32450" y="1135380"/>
            <a:ext cx="2268000" cy="604520"/>
          </a:xfrm>
          <a:prstGeom prst="roundRect">
            <a:avLst>
              <a:gd name="adj" fmla="val 10078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781550" y="1037590"/>
            <a:ext cx="3932555" cy="5540375"/>
          </a:xfrm>
          <a:prstGeom prst="roundRect">
            <a:avLst>
              <a:gd name="adj" fmla="val 4650"/>
            </a:avLst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标注 29"/>
          <p:cNvSpPr/>
          <p:nvPr>
            <p:custDataLst>
              <p:tags r:id="rId5"/>
            </p:custDataLst>
          </p:nvPr>
        </p:nvSpPr>
        <p:spPr>
          <a:xfrm>
            <a:off x="6934200" y="5396865"/>
            <a:ext cx="4926965" cy="1183005"/>
          </a:xfrm>
          <a:prstGeom prst="wedgeRoundRectCallout">
            <a:avLst>
              <a:gd name="adj1" fmla="val -57281"/>
              <a:gd name="adj2" fmla="val 34433"/>
              <a:gd name="adj3" fmla="val 16667"/>
            </a:avLst>
          </a:prstGeom>
          <a:solidFill>
            <a:srgbClr val="B7F3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Bus Interface Unit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负责与存储器、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接口之间传送数据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并行重叠执行，提高效率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6"/>
            </p:custDataLst>
          </p:nvPr>
        </p:nvSpPr>
        <p:spPr>
          <a:xfrm>
            <a:off x="7696200" y="2362200"/>
            <a:ext cx="257175" cy="1480185"/>
          </a:xfrm>
          <a:prstGeom prst="roundRect">
            <a:avLst>
              <a:gd name="adj" fmla="val 13409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标注 10"/>
          <p:cNvSpPr/>
          <p:nvPr>
            <p:custDataLst>
              <p:tags r:id="rId7"/>
            </p:custDataLst>
          </p:nvPr>
        </p:nvSpPr>
        <p:spPr>
          <a:xfrm>
            <a:off x="6324600" y="4676140"/>
            <a:ext cx="2389505" cy="505460"/>
          </a:xfrm>
          <a:prstGeom prst="wedgeRoundRectCallout">
            <a:avLst>
              <a:gd name="adj1" fmla="val -44809"/>
              <a:gd name="adj2" fmla="val 79130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kumimoji="0" 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kumimoji="0"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2B</a:t>
            </a:r>
            <a:r>
              <a:rPr kumimoji="0"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空间时自动取指</a:t>
            </a:r>
            <a:endParaRPr kumimoji="0"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标注 11"/>
          <p:cNvSpPr/>
          <p:nvPr>
            <p:custDataLst>
              <p:tags r:id="rId8"/>
            </p:custDataLst>
          </p:nvPr>
        </p:nvSpPr>
        <p:spPr>
          <a:xfrm>
            <a:off x="3886200" y="3186430"/>
            <a:ext cx="1597660" cy="730250"/>
          </a:xfrm>
          <a:prstGeom prst="wedgeRoundRectCallout">
            <a:avLst>
              <a:gd name="adj1" fmla="val 66494"/>
              <a:gd name="adj2" fmla="val -48434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下一条指令的偏移地址</a:t>
            </a:r>
            <a:endParaRPr kumimoji="0" lang="zh-CN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标注 12"/>
          <p:cNvSpPr/>
          <p:nvPr>
            <p:custDataLst>
              <p:tags r:id="rId9"/>
            </p:custDataLst>
          </p:nvPr>
        </p:nvSpPr>
        <p:spPr>
          <a:xfrm>
            <a:off x="3429000" y="2057400"/>
            <a:ext cx="1945005" cy="820420"/>
          </a:xfrm>
          <a:prstGeom prst="wedgeRoundRectCallout">
            <a:avLst>
              <a:gd name="adj1" fmla="val 63320"/>
              <a:gd name="adj2" fmla="val -3217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段寄存器：存储</a:t>
            </a:r>
            <a:r>
              <a:rPr kumimoji="0" lang="zh-CN" sz="18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每种段</a:t>
            </a:r>
            <a:r>
              <a:rPr kumimoji="0" 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的首地址</a:t>
            </a:r>
            <a:endParaRPr kumimoji="0" lang="zh-CN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标注 13"/>
          <p:cNvSpPr/>
          <p:nvPr>
            <p:custDataLst>
              <p:tags r:id="rId10"/>
            </p:custDataLst>
          </p:nvPr>
        </p:nvSpPr>
        <p:spPr>
          <a:xfrm>
            <a:off x="6324600" y="4097020"/>
            <a:ext cx="1635125" cy="492760"/>
          </a:xfrm>
          <a:prstGeom prst="wedgeRoundRectCallout">
            <a:avLst>
              <a:gd name="adj1" fmla="val 41067"/>
              <a:gd name="adj2" fmla="val -104510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kumimoji="0" 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发出总线信号</a:t>
            </a:r>
            <a:endParaRPr kumimoji="0"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915400" y="1708150"/>
            <a:ext cx="2945765" cy="3544570"/>
            <a:chOff x="14040" y="2210"/>
            <a:chExt cx="4639" cy="5582"/>
          </a:xfrm>
        </p:grpSpPr>
        <p:graphicFrame>
          <p:nvGraphicFramePr>
            <p:cNvPr id="2050" name="Object 4"/>
            <p:cNvGraphicFramePr>
              <a:graphicFrameLocks noChangeAspect="1"/>
            </p:cNvGraphicFramePr>
            <p:nvPr>
              <p:custDataLst>
                <p:tags r:id="rId11"/>
              </p:custDataLst>
            </p:nvPr>
          </p:nvGraphicFramePr>
          <p:xfrm>
            <a:off x="14040" y="2864"/>
            <a:ext cx="4639" cy="4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4" name="Visio" r:id="rId12" imgW="1762125" imgH="1866900" progId="Visio.Drawing.11">
                    <p:embed/>
                  </p:oleObj>
                </mc:Choice>
                <mc:Fallback>
                  <p:oleObj name="Visio" r:id="rId12" imgW="1762125" imgH="1866900" progId="Visio.Drawing.11">
                    <p:embed/>
                    <p:pic>
                      <p:nvPicPr>
                        <p:cNvPr id="0" name="图片 163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40" y="2864"/>
                          <a:ext cx="4639" cy="49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文本框 14"/>
            <p:cNvSpPr txBox="1"/>
            <p:nvPr/>
          </p:nvSpPr>
          <p:spPr>
            <a:xfrm>
              <a:off x="14531" y="2210"/>
              <a:ext cx="3890" cy="6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 algn="ctr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kumimoji="0" lang="zh-CN" altLang="en-US" sz="18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段寄存器值</a:t>
              </a:r>
              <a:r>
                <a:rPr kumimoji="0" lang="en-US" altLang="zh-CN" sz="18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* 2</a:t>
              </a:r>
              <a:r>
                <a:rPr kumimoji="0" lang="en-US" altLang="zh-CN" sz="1800" b="1" baseline="3000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4</a:t>
              </a:r>
              <a:endParaRPr kumimoji="0" lang="en-US" altLang="zh-CN" sz="1800" b="1" baseline="30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15240" y="3385"/>
              <a:ext cx="2050" cy="6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 algn="ctr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kumimoji="0" lang="zh-CN" altLang="en-US" sz="18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逻辑地址</a:t>
              </a:r>
              <a:endParaRPr kumimoji="0" lang="zh-CN" altLang="en-US" sz="18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16560" y="7004"/>
              <a:ext cx="1210" cy="6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 algn="ctr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kumimoji="0" lang="en-US" altLang="zh-CN" sz="18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PA</a:t>
              </a:r>
              <a:endParaRPr kumimoji="0" lang="en-US" altLang="zh-CN" sz="18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9" name="圆角右箭头 18"/>
          <p:cNvSpPr/>
          <p:nvPr/>
        </p:nvSpPr>
        <p:spPr>
          <a:xfrm rot="5400000">
            <a:off x="9063990" y="259080"/>
            <a:ext cx="396875" cy="2668905"/>
          </a:xfrm>
          <a:prstGeom prst="bentArrow">
            <a:avLst>
              <a:gd name="adj1" fmla="val 28080"/>
              <a:gd name="adj2" fmla="val 27556"/>
              <a:gd name="adj3" fmla="val 38789"/>
              <a:gd name="adj4" fmla="val 52392"/>
            </a:avLst>
          </a:prstGeom>
          <a:solidFill>
            <a:srgbClr val="B7F3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  <p:bldLst>
      <p:bldP spid="1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473815" y="6450330"/>
            <a:ext cx="685165" cy="499745"/>
          </a:xfrm>
          <a:noFill/>
        </p:spPr>
        <p:txBody>
          <a:bodyPr/>
          <a:lstStyle/>
          <a:p>
            <a:fld id="{5A219322-BD8B-4852-ACFB-170C11716585}" type="slidenum">
              <a:rPr lang="en-US" altLang="zh-CN" sz="2135"/>
            </a:fld>
            <a:endParaRPr lang="en-US" altLang="zh-CN" sz="2135"/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三、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内部结构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810000" y="1143000"/>
          <a:ext cx="8309610" cy="568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Visio" r:id="rId3" imgW="4314825" imgH="3228975" progId="Visio.Drawing.11">
                  <p:embed/>
                </p:oleObj>
              </mc:Choice>
              <mc:Fallback>
                <p:oleObj name="Visio" r:id="rId3" imgW="4314825" imgH="3228975" progId="Visio.Drawing.11">
                  <p:embed/>
                  <p:pic>
                    <p:nvPicPr>
                      <p:cNvPr id="0" name="图片 430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43000"/>
                        <a:ext cx="8309610" cy="5688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6"/>
          <p:cNvSpPr/>
          <p:nvPr/>
        </p:nvSpPr>
        <p:spPr>
          <a:xfrm>
            <a:off x="4876800" y="5029200"/>
            <a:ext cx="1576705" cy="520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800600" y="5968365"/>
            <a:ext cx="1576705" cy="3295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800600" y="4419600"/>
            <a:ext cx="1576705" cy="3295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611620" y="4117340"/>
            <a:ext cx="1555115" cy="1772285"/>
            <a:chOff x="10412" y="6244"/>
            <a:chExt cx="2449" cy="2791"/>
          </a:xfrm>
        </p:grpSpPr>
        <p:sp>
          <p:nvSpPr>
            <p:cNvPr id="15" name="圆角矩形 14"/>
            <p:cNvSpPr/>
            <p:nvPr>
              <p:custDataLst>
                <p:tags r:id="rId5"/>
              </p:custDataLst>
            </p:nvPr>
          </p:nvSpPr>
          <p:spPr>
            <a:xfrm>
              <a:off x="11050" y="8136"/>
              <a:ext cx="1631" cy="89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圆角矩形标注 15"/>
            <p:cNvSpPr/>
            <p:nvPr>
              <p:custDataLst>
                <p:tags r:id="rId6"/>
              </p:custDataLst>
            </p:nvPr>
          </p:nvSpPr>
          <p:spPr>
            <a:xfrm>
              <a:off x="10412" y="6244"/>
              <a:ext cx="2449" cy="1335"/>
            </a:xfrm>
            <a:prstGeom prst="wedgeRoundRectCallout">
              <a:avLst>
                <a:gd name="adj1" fmla="val -2093"/>
                <a:gd name="adj2" fmla="val 90449"/>
                <a:gd name="adj3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kumimoji="0"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指令译码</a:t>
              </a:r>
              <a:endPara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indent="0" algn="ctr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kumimoji="0"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及其控制</a:t>
              </a:r>
              <a:endPara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3973195" y="1094740"/>
            <a:ext cx="4250690" cy="5577205"/>
          </a:xfrm>
          <a:prstGeom prst="roundRect">
            <a:avLst>
              <a:gd name="adj" fmla="val 4650"/>
            </a:avLst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971675" y="1254760"/>
            <a:ext cx="3781425" cy="1045845"/>
            <a:chOff x="3105" y="1736"/>
            <a:chExt cx="5955" cy="1647"/>
          </a:xfrm>
        </p:grpSpPr>
        <p:sp>
          <p:nvSpPr>
            <p:cNvPr id="11" name="圆角矩形 10"/>
            <p:cNvSpPr/>
            <p:nvPr>
              <p:custDataLst>
                <p:tags r:id="rId7"/>
              </p:custDataLst>
            </p:nvPr>
          </p:nvSpPr>
          <p:spPr>
            <a:xfrm>
              <a:off x="7181" y="1736"/>
              <a:ext cx="1879" cy="1647"/>
            </a:xfrm>
            <a:prstGeom prst="roundRect">
              <a:avLst>
                <a:gd name="adj" fmla="val 1020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圆角矩形标注 11"/>
            <p:cNvSpPr/>
            <p:nvPr>
              <p:custDataLst>
                <p:tags r:id="rId8"/>
              </p:custDataLst>
            </p:nvPr>
          </p:nvSpPr>
          <p:spPr>
            <a:xfrm>
              <a:off x="3105" y="1736"/>
              <a:ext cx="3613" cy="940"/>
            </a:xfrm>
            <a:prstGeom prst="wedgeRoundRectCallout">
              <a:avLst>
                <a:gd name="adj1" fmla="val 61362"/>
                <a:gd name="adj2" fmla="val 7659"/>
                <a:gd name="adj3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kumimoji="0"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通用数据寄存器</a:t>
              </a:r>
              <a:endPara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99465" y="1981200"/>
            <a:ext cx="4953635" cy="2180590"/>
            <a:chOff x="1259" y="2880"/>
            <a:chExt cx="7801" cy="3434"/>
          </a:xfrm>
        </p:grpSpPr>
        <p:sp>
          <p:nvSpPr>
            <p:cNvPr id="13" name="圆角矩形 12"/>
            <p:cNvSpPr/>
            <p:nvPr>
              <p:custDataLst>
                <p:tags r:id="rId9"/>
              </p:custDataLst>
            </p:nvPr>
          </p:nvSpPr>
          <p:spPr>
            <a:xfrm>
              <a:off x="7189" y="3360"/>
              <a:ext cx="1871" cy="1647"/>
            </a:xfrm>
            <a:prstGeom prst="roundRect">
              <a:avLst>
                <a:gd name="adj" fmla="val 10200"/>
              </a:avLst>
            </a:prstGeom>
            <a:noFill/>
            <a:ln w="38100">
              <a:solidFill>
                <a:srgbClr val="009C46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圆角矩形标注 13"/>
            <p:cNvSpPr/>
            <p:nvPr>
              <p:custDataLst>
                <p:tags r:id="rId10"/>
              </p:custDataLst>
            </p:nvPr>
          </p:nvSpPr>
          <p:spPr>
            <a:xfrm>
              <a:off x="1259" y="2880"/>
              <a:ext cx="5215" cy="3434"/>
            </a:xfrm>
            <a:prstGeom prst="wedgeRoundRectCallout">
              <a:avLst>
                <a:gd name="adj1" fmla="val 61402"/>
                <a:gd name="adj2" fmla="val -26033"/>
                <a:gd name="adj3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kumimoji="0" lang="zh-CN" altLang="en-US" sz="20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指针</a:t>
              </a:r>
              <a:r>
                <a:rPr kumimoji="0"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和</a:t>
              </a:r>
              <a:r>
                <a:rPr kumimoji="0" lang="zh-CN" altLang="en-US" sz="20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变址</a:t>
              </a:r>
              <a:r>
                <a:rPr kumimoji="0"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寄存器</a:t>
              </a:r>
              <a:endPara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lvl="2" indent="-342900" algn="just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SP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：堆栈指针寄存器</a:t>
              </a:r>
              <a:endPara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362585" lvl="2" indent="-342900" algn="just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BP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：基址指针寄存器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0" lvl="2" indent="-342900" algn="just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DI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：目的变址寄存器</a:t>
              </a:r>
              <a:endPara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362585" lvl="2" indent="-342900" algn="just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SI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：源变址寄存器</a:t>
              </a:r>
              <a:endPara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0" name="圆角矩形标注 29"/>
          <p:cNvSpPr/>
          <p:nvPr>
            <p:custDataLst>
              <p:tags r:id="rId11"/>
            </p:custDataLst>
          </p:nvPr>
        </p:nvSpPr>
        <p:spPr>
          <a:xfrm>
            <a:off x="1446530" y="5549900"/>
            <a:ext cx="2500630" cy="863600"/>
          </a:xfrm>
          <a:prstGeom prst="wedgeRoundRectCallout">
            <a:avLst>
              <a:gd name="adj1" fmla="val 60360"/>
              <a:gd name="adj2" fmla="val 8308"/>
              <a:gd name="adj3" fmla="val 16667"/>
            </a:avLst>
          </a:prstGeom>
          <a:solidFill>
            <a:srgbClr val="B7F3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Execution Unit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负责指令的执行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219322-BD8B-4852-ACFB-170C11716585}" type="slidenum">
              <a:rPr lang="en-US" altLang="zh-CN" sz="2135"/>
            </a:fld>
            <a:endParaRPr lang="en-US" altLang="zh-CN" sz="2135"/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三、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内部结构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</p:nvPr>
        </p:nvGraphicFramePr>
        <p:xfrm>
          <a:off x="6219190" y="1066800"/>
          <a:ext cx="4121150" cy="5450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Visio" r:id="rId3" imgW="2295525" imgH="3114675" progId="Visio.Drawing.11">
                  <p:embed/>
                </p:oleObj>
              </mc:Choice>
              <mc:Fallback>
                <p:oleObj name="Visio" r:id="rId3" imgW="2295525" imgH="3114675" progId="Visio.Drawing.11">
                  <p:embed/>
                  <p:pic>
                    <p:nvPicPr>
                      <p:cNvPr id="0" name="图片 174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9190" y="1066800"/>
                        <a:ext cx="4121150" cy="54502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762000" y="1143000"/>
            <a:ext cx="409956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342900" indent="-342900" algn="l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Char char="p"/>
              <a:defRPr/>
            </a:pPr>
            <a:r>
              <a:rPr kumimoji="0"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8086/8088</a:t>
            </a:r>
            <a:r>
              <a:rPr kumimoji="0"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内部寄存器</a:t>
            </a:r>
            <a:endParaRPr kumimoji="0" lang="zh-CN" altLang="en-US" b="1" noProof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圆角矩形标注 11"/>
          <p:cNvSpPr/>
          <p:nvPr>
            <p:custDataLst>
              <p:tags r:id="rId6"/>
            </p:custDataLst>
          </p:nvPr>
        </p:nvSpPr>
        <p:spPr>
          <a:xfrm>
            <a:off x="3657600" y="1828800"/>
            <a:ext cx="2294255" cy="596900"/>
          </a:xfrm>
          <a:prstGeom prst="wedgeRoundRectCallout">
            <a:avLst>
              <a:gd name="adj1" fmla="val 61362"/>
              <a:gd name="adj2" fmla="val 7659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通用数据寄存器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标注 2"/>
          <p:cNvSpPr/>
          <p:nvPr>
            <p:custDataLst>
              <p:tags r:id="rId7"/>
            </p:custDataLst>
          </p:nvPr>
        </p:nvSpPr>
        <p:spPr>
          <a:xfrm>
            <a:off x="3657600" y="2819400"/>
            <a:ext cx="2294255" cy="596900"/>
          </a:xfrm>
          <a:prstGeom prst="wedgeRoundRectCallout">
            <a:avLst>
              <a:gd name="adj1" fmla="val 61362"/>
              <a:gd name="adj2" fmla="val 7659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变址和指针寄存器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标注 3"/>
          <p:cNvSpPr/>
          <p:nvPr>
            <p:custDataLst>
              <p:tags r:id="rId8"/>
            </p:custDataLst>
          </p:nvPr>
        </p:nvSpPr>
        <p:spPr>
          <a:xfrm>
            <a:off x="3657600" y="4114800"/>
            <a:ext cx="2294255" cy="596900"/>
          </a:xfrm>
          <a:prstGeom prst="wedgeRoundRectCallout">
            <a:avLst>
              <a:gd name="adj1" fmla="val 61362"/>
              <a:gd name="adj2" fmla="val 7659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段寄存器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标注 5"/>
          <p:cNvSpPr/>
          <p:nvPr>
            <p:custDataLst>
              <p:tags r:id="rId9"/>
            </p:custDataLst>
          </p:nvPr>
        </p:nvSpPr>
        <p:spPr>
          <a:xfrm>
            <a:off x="3657600" y="5486400"/>
            <a:ext cx="2294255" cy="915035"/>
          </a:xfrm>
          <a:prstGeom prst="wedgeRoundRectCallout">
            <a:avLst>
              <a:gd name="adj1" fmla="val 61362"/>
              <a:gd name="adj2" fmla="val 7659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指令指针与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状态标志寄存器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基础知识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5058" name="Rectangle 2"/>
          <p:cNvSpPr/>
          <p:nvPr/>
        </p:nvSpPr>
        <p:spPr>
          <a:xfrm>
            <a:off x="638810" y="1155065"/>
            <a:ext cx="10685145" cy="459486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单位及其换算：字节、字、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、毫、微。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数制转换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：二进制、十进制、十六进制。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ASCII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表中的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重要字符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补码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表示（考虑机器字长）。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数据运算：算术运算（加减乘除），逻辑运算（与或非、异或）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 CPU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重要引脚：体现在硬件设计题。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 80x86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内部结构：重要寄存器及其功能、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FLAGS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寄存器中的位。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8.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物理地址与逻辑地址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的计算方法。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存储器数据存取的规则：从低地址到高地址、读取字节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双字。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just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219322-BD8B-4852-ACFB-170C11716585}" type="slidenum">
              <a:rPr lang="en-US" altLang="zh-CN" sz="2135"/>
            </a:fld>
            <a:endParaRPr lang="en-US" altLang="zh-CN" sz="2135"/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三、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内部结构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3795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39365" y="1813560"/>
            <a:ext cx="7839075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15  14   13  12  11  10   9    8    7     6    5   4     3    2    1    0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768985" y="1073785"/>
            <a:ext cx="341757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342900" indent="-342900" algn="l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Char char="p"/>
              <a:defRPr/>
            </a:pPr>
            <a:r>
              <a:rPr kumimoji="0"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标志寄存器</a:t>
            </a:r>
            <a:r>
              <a:rPr kumimoji="0"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FLAGS</a:t>
            </a:r>
            <a:endParaRPr kumimoji="0"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1749" name="Group 5"/>
          <p:cNvGrpSpPr/>
          <p:nvPr/>
        </p:nvGrpSpPr>
        <p:grpSpPr>
          <a:xfrm>
            <a:off x="2590800" y="2209800"/>
            <a:ext cx="1832610" cy="444500"/>
            <a:chOff x="2304" y="1824"/>
            <a:chExt cx="960" cy="192"/>
          </a:xfrm>
          <a:solidFill>
            <a:srgbClr val="ADE3FF"/>
          </a:solidFill>
        </p:grpSpPr>
        <p:grpSp>
          <p:nvGrpSpPr>
            <p:cNvPr id="31796" name="Group 6"/>
            <p:cNvGrpSpPr/>
            <p:nvPr/>
          </p:nvGrpSpPr>
          <p:grpSpPr>
            <a:xfrm>
              <a:off x="2304" y="1824"/>
              <a:ext cx="480" cy="192"/>
              <a:chOff x="1680" y="2784"/>
              <a:chExt cx="480" cy="192"/>
            </a:xfrm>
            <a:grpFill/>
          </p:grpSpPr>
          <p:sp>
            <p:nvSpPr>
              <p:cNvPr id="31800" name="Rectangle 7"/>
              <p:cNvSpPr/>
              <p:nvPr>
                <p:custDataLst>
                  <p:tags r:id="rId4"/>
                </p:custDataLst>
              </p:nvPr>
            </p:nvSpPr>
            <p:spPr>
              <a:xfrm>
                <a:off x="168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01" name="Rectangle 8"/>
              <p:cNvSpPr/>
              <p:nvPr>
                <p:custDataLst>
                  <p:tags r:id="rId5"/>
                </p:custDataLst>
              </p:nvPr>
            </p:nvSpPr>
            <p:spPr>
              <a:xfrm>
                <a:off x="192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797" name="Group 9"/>
            <p:cNvGrpSpPr/>
            <p:nvPr/>
          </p:nvGrpSpPr>
          <p:grpSpPr>
            <a:xfrm>
              <a:off x="2784" y="1824"/>
              <a:ext cx="480" cy="192"/>
              <a:chOff x="1680" y="2784"/>
              <a:chExt cx="480" cy="192"/>
            </a:xfrm>
            <a:grpFill/>
          </p:grpSpPr>
          <p:sp>
            <p:nvSpPr>
              <p:cNvPr id="31798" name="Rectangle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68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99" name="Rectangle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92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" name="Group 5"/>
          <p:cNvGrpSpPr/>
          <p:nvPr/>
        </p:nvGrpSpPr>
        <p:grpSpPr>
          <a:xfrm>
            <a:off x="4417695" y="2209800"/>
            <a:ext cx="1832610" cy="444500"/>
            <a:chOff x="2304" y="1824"/>
            <a:chExt cx="960" cy="192"/>
          </a:xfrm>
          <a:solidFill>
            <a:srgbClr val="ADE3FF"/>
          </a:solidFill>
        </p:grpSpPr>
        <p:grpSp>
          <p:nvGrpSpPr>
            <p:cNvPr id="4" name="Group 6"/>
            <p:cNvGrpSpPr/>
            <p:nvPr/>
          </p:nvGrpSpPr>
          <p:grpSpPr>
            <a:xfrm>
              <a:off x="2304" y="1824"/>
              <a:ext cx="480" cy="192"/>
              <a:chOff x="1680" y="2784"/>
              <a:chExt cx="480" cy="192"/>
            </a:xfrm>
            <a:grpFill/>
          </p:grpSpPr>
          <p:sp>
            <p:nvSpPr>
              <p:cNvPr id="5" name="Rectangle 7"/>
              <p:cNvSpPr/>
              <p:nvPr>
                <p:custDataLst>
                  <p:tags r:id="rId8"/>
                </p:custDataLst>
              </p:nvPr>
            </p:nvSpPr>
            <p:spPr>
              <a:xfrm>
                <a:off x="168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OF</a:t>
                </a:r>
                <a:endParaRPr lang="en-US" altLang="zh-CN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ectangle 8"/>
              <p:cNvSpPr/>
              <p:nvPr>
                <p:custDataLst>
                  <p:tags r:id="rId9"/>
                </p:custDataLst>
              </p:nvPr>
            </p:nvSpPr>
            <p:spPr>
              <a:xfrm>
                <a:off x="192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l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DF</a:t>
                </a:r>
                <a:endParaRPr lang="en-US" altLang="zh-CN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  <p:grpSp>
          <p:nvGrpSpPr>
            <p:cNvPr id="7" name="Group 9"/>
            <p:cNvGrpSpPr/>
            <p:nvPr/>
          </p:nvGrpSpPr>
          <p:grpSpPr>
            <a:xfrm>
              <a:off x="2784" y="1824"/>
              <a:ext cx="480" cy="192"/>
              <a:chOff x="1680" y="2784"/>
              <a:chExt cx="480" cy="192"/>
            </a:xfrm>
            <a:grpFill/>
          </p:grpSpPr>
          <p:sp>
            <p:nvSpPr>
              <p:cNvPr id="8" name="Rectangle 10"/>
              <p:cNvSpPr/>
              <p:nvPr>
                <p:custDataLst>
                  <p:tags r:id="rId10"/>
                </p:custDataLst>
              </p:nvPr>
            </p:nvSpPr>
            <p:spPr>
              <a:xfrm>
                <a:off x="168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IF</a:t>
                </a:r>
                <a:endParaRPr lang="en-US" altLang="zh-CN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11"/>
              <p:cNvSpPr/>
              <p:nvPr>
                <p:custDataLst>
                  <p:tags r:id="rId11"/>
                </p:custDataLst>
              </p:nvPr>
            </p:nvSpPr>
            <p:spPr>
              <a:xfrm>
                <a:off x="192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TF</a:t>
                </a:r>
                <a:endParaRPr lang="en-US" altLang="zh-CN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" name="Group 5"/>
          <p:cNvGrpSpPr/>
          <p:nvPr/>
        </p:nvGrpSpPr>
        <p:grpSpPr>
          <a:xfrm>
            <a:off x="6246495" y="2209800"/>
            <a:ext cx="1832610" cy="444500"/>
            <a:chOff x="2304" y="1824"/>
            <a:chExt cx="960" cy="192"/>
          </a:xfrm>
          <a:solidFill>
            <a:srgbClr val="ADE3FF"/>
          </a:solidFill>
        </p:grpSpPr>
        <p:grpSp>
          <p:nvGrpSpPr>
            <p:cNvPr id="11" name="Group 6"/>
            <p:cNvGrpSpPr/>
            <p:nvPr/>
          </p:nvGrpSpPr>
          <p:grpSpPr>
            <a:xfrm>
              <a:off x="2304" y="1824"/>
              <a:ext cx="480" cy="192"/>
              <a:chOff x="1680" y="2784"/>
              <a:chExt cx="480" cy="192"/>
            </a:xfrm>
            <a:grpFill/>
          </p:grpSpPr>
          <p:sp>
            <p:nvSpPr>
              <p:cNvPr id="12" name="Rectangle 7"/>
              <p:cNvSpPr/>
              <p:nvPr>
                <p:custDataLst>
                  <p:tags r:id="rId12"/>
                </p:custDataLst>
              </p:nvPr>
            </p:nvSpPr>
            <p:spPr>
              <a:xfrm>
                <a:off x="168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SF</a:t>
                </a:r>
                <a:endParaRPr lang="en-US" altLang="zh-CN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8"/>
              <p:cNvSpPr/>
              <p:nvPr>
                <p:custDataLst>
                  <p:tags r:id="rId13"/>
                </p:custDataLst>
              </p:nvPr>
            </p:nvSpPr>
            <p:spPr>
              <a:xfrm>
                <a:off x="192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ZF</a:t>
                </a:r>
                <a:endParaRPr lang="en-US" altLang="zh-CN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roup 9"/>
            <p:cNvGrpSpPr/>
            <p:nvPr/>
          </p:nvGrpSpPr>
          <p:grpSpPr>
            <a:xfrm>
              <a:off x="2784" y="1824"/>
              <a:ext cx="480" cy="192"/>
              <a:chOff x="1680" y="2784"/>
              <a:chExt cx="480" cy="192"/>
            </a:xfrm>
            <a:grpFill/>
          </p:grpSpPr>
          <p:sp>
            <p:nvSpPr>
              <p:cNvPr id="16" name="Rectangle 1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68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11"/>
              <p:cNvSpPr/>
              <p:nvPr>
                <p:custDataLst>
                  <p:tags r:id="rId15"/>
                </p:custDataLst>
              </p:nvPr>
            </p:nvSpPr>
            <p:spPr>
              <a:xfrm>
                <a:off x="192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AF</a:t>
                </a:r>
                <a:endParaRPr lang="en-US" altLang="zh-CN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8" name="Group 5"/>
          <p:cNvGrpSpPr/>
          <p:nvPr/>
        </p:nvGrpSpPr>
        <p:grpSpPr>
          <a:xfrm>
            <a:off x="8075295" y="2209800"/>
            <a:ext cx="1832610" cy="444500"/>
            <a:chOff x="2304" y="1824"/>
            <a:chExt cx="960" cy="192"/>
          </a:xfrm>
          <a:solidFill>
            <a:srgbClr val="ADE3FF"/>
          </a:solidFill>
        </p:grpSpPr>
        <p:grpSp>
          <p:nvGrpSpPr>
            <p:cNvPr id="19" name="Group 6"/>
            <p:cNvGrpSpPr/>
            <p:nvPr/>
          </p:nvGrpSpPr>
          <p:grpSpPr>
            <a:xfrm>
              <a:off x="2304" y="1824"/>
              <a:ext cx="480" cy="192"/>
              <a:chOff x="1680" y="2784"/>
              <a:chExt cx="480" cy="192"/>
            </a:xfrm>
            <a:grpFill/>
          </p:grpSpPr>
          <p:sp>
            <p:nvSpPr>
              <p:cNvPr id="20" name="Rectangle 7"/>
              <p:cNvSpPr/>
              <p:nvPr>
                <p:custDataLst>
                  <p:tags r:id="rId16"/>
                </p:custDataLst>
              </p:nvPr>
            </p:nvSpPr>
            <p:spPr>
              <a:xfrm>
                <a:off x="168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 8"/>
              <p:cNvSpPr/>
              <p:nvPr>
                <p:custDataLst>
                  <p:tags r:id="rId17"/>
                </p:custDataLst>
              </p:nvPr>
            </p:nvSpPr>
            <p:spPr>
              <a:xfrm>
                <a:off x="192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PF</a:t>
                </a:r>
                <a:endParaRPr lang="en-US" altLang="zh-CN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9"/>
            <p:cNvGrpSpPr/>
            <p:nvPr/>
          </p:nvGrpSpPr>
          <p:grpSpPr>
            <a:xfrm>
              <a:off x="2784" y="1824"/>
              <a:ext cx="480" cy="192"/>
              <a:chOff x="1680" y="2784"/>
              <a:chExt cx="480" cy="192"/>
            </a:xfrm>
            <a:grpFill/>
          </p:grpSpPr>
          <p:sp>
            <p:nvSpPr>
              <p:cNvPr id="23" name="Rectangle 10"/>
              <p:cNvSpPr/>
              <p:nvPr>
                <p:custDataLst>
                  <p:tags r:id="rId18"/>
                </p:custDataLst>
              </p:nvPr>
            </p:nvSpPr>
            <p:spPr>
              <a:xfrm>
                <a:off x="168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11"/>
              <p:cNvSpPr/>
              <p:nvPr>
                <p:custDataLst>
                  <p:tags r:id="rId19"/>
                </p:custDataLst>
              </p:nvPr>
            </p:nvSpPr>
            <p:spPr>
              <a:xfrm>
                <a:off x="1920" y="2784"/>
                <a:ext cx="240" cy="192"/>
              </a:xfrm>
              <a:prstGeom prst="rect">
                <a:avLst/>
              </a:prstGeom>
              <a:grpFill/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CF</a:t>
                </a:r>
                <a:endParaRPr lang="en-US" altLang="zh-CN" sz="18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8991600" y="2667000"/>
            <a:ext cx="1416685" cy="946150"/>
            <a:chOff x="13680" y="4320"/>
            <a:chExt cx="2231" cy="1490"/>
          </a:xfrm>
        </p:grpSpPr>
        <p:sp>
          <p:nvSpPr>
            <p:cNvPr id="133147" name="Rectangle 3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3680" y="4737"/>
              <a:ext cx="2231" cy="107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进位标志位</a:t>
              </a:r>
              <a:endPara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Carry Flag</a:t>
              </a:r>
              <a:endPara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右箭头 28"/>
            <p:cNvSpPr/>
            <p:nvPr>
              <p:custDataLst>
                <p:tags r:id="rId21"/>
              </p:custDataLst>
            </p:nvPr>
          </p:nvSpPr>
          <p:spPr>
            <a:xfrm rot="5400000">
              <a:off x="14565" y="4338"/>
              <a:ext cx="397" cy="360"/>
            </a:xfrm>
            <a:prstGeom prst="rightArrow">
              <a:avLst/>
            </a:prstGeom>
            <a:solidFill>
              <a:srgbClr val="FFDC9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077200" y="2668270"/>
            <a:ext cx="1437005" cy="1751965"/>
            <a:chOff x="12240" y="4322"/>
            <a:chExt cx="2263" cy="2759"/>
          </a:xfrm>
        </p:grpSpPr>
        <p:sp>
          <p:nvSpPr>
            <p:cNvPr id="30" name="Rectangle 31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2240" y="6000"/>
              <a:ext cx="2263" cy="108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奇</a:t>
              </a:r>
              <a:r>
                <a:rPr lang="zh-CN" altLang="en-US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偶标志位</a:t>
              </a:r>
              <a:endPara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Parity Flag</a:t>
              </a:r>
              <a:endPara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右箭头 30"/>
            <p:cNvSpPr/>
            <p:nvPr>
              <p:custDataLst>
                <p:tags r:id="rId23"/>
              </p:custDataLst>
            </p:nvPr>
          </p:nvSpPr>
          <p:spPr>
            <a:xfrm rot="5400000">
              <a:off x="12508" y="4992"/>
              <a:ext cx="1701" cy="360"/>
            </a:xfrm>
            <a:prstGeom prst="rightArrow">
              <a:avLst/>
            </a:prstGeom>
            <a:solidFill>
              <a:srgbClr val="FFDC9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315835" y="2668270"/>
            <a:ext cx="2206625" cy="2587625"/>
            <a:chOff x="11041" y="4322"/>
            <a:chExt cx="3475" cy="4075"/>
          </a:xfrm>
        </p:grpSpPr>
        <p:sp>
          <p:nvSpPr>
            <p:cNvPr id="32" name="Rectangle 31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041" y="7320"/>
              <a:ext cx="3475" cy="107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辅助进位标志</a:t>
              </a:r>
              <a:endPara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Auxiliary carry Flag</a:t>
              </a:r>
              <a:endPara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" name="右箭头 32"/>
            <p:cNvSpPr/>
            <p:nvPr>
              <p:custDataLst>
                <p:tags r:id="rId25"/>
              </p:custDataLst>
            </p:nvPr>
          </p:nvSpPr>
          <p:spPr>
            <a:xfrm rot="5400000">
              <a:off x="10379" y="5644"/>
              <a:ext cx="3005" cy="360"/>
            </a:xfrm>
            <a:prstGeom prst="rightArrow">
              <a:avLst/>
            </a:prstGeom>
            <a:solidFill>
              <a:srgbClr val="FFDC9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705600" y="2653665"/>
            <a:ext cx="1214120" cy="3437890"/>
            <a:chOff x="10080" y="4299"/>
            <a:chExt cx="1912" cy="5414"/>
          </a:xfrm>
        </p:grpSpPr>
        <p:sp>
          <p:nvSpPr>
            <p:cNvPr id="35" name="Rectangle 31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0080" y="8640"/>
              <a:ext cx="1912" cy="107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零标志位</a:t>
              </a:r>
              <a:endPara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Zero Flag</a:t>
              </a:r>
              <a:endPara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4" name="右箭头 33"/>
            <p:cNvSpPr/>
            <p:nvPr>
              <p:custDataLst>
                <p:tags r:id="rId27"/>
              </p:custDataLst>
            </p:nvPr>
          </p:nvSpPr>
          <p:spPr>
            <a:xfrm rot="5400000">
              <a:off x="8256" y="6301"/>
              <a:ext cx="4365" cy="360"/>
            </a:xfrm>
            <a:prstGeom prst="rightArrow">
              <a:avLst/>
            </a:prstGeom>
            <a:solidFill>
              <a:srgbClr val="FFDC9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334000" y="2650490"/>
            <a:ext cx="1297305" cy="3441065"/>
            <a:chOff x="7920" y="4294"/>
            <a:chExt cx="2043" cy="5419"/>
          </a:xfrm>
        </p:grpSpPr>
        <p:sp>
          <p:nvSpPr>
            <p:cNvPr id="36" name="Rectangle 31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7920" y="8640"/>
              <a:ext cx="2043" cy="107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符号标志位</a:t>
              </a:r>
              <a:endPara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Sign Flag</a:t>
              </a:r>
              <a:endPara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8" name="右箭头 37"/>
            <p:cNvSpPr/>
            <p:nvPr>
              <p:custDataLst>
                <p:tags r:id="rId29"/>
              </p:custDataLst>
            </p:nvPr>
          </p:nvSpPr>
          <p:spPr>
            <a:xfrm rot="5400000">
              <a:off x="7481" y="6296"/>
              <a:ext cx="4365" cy="360"/>
            </a:xfrm>
            <a:prstGeom prst="rightArrow">
              <a:avLst/>
            </a:prstGeom>
            <a:solidFill>
              <a:srgbClr val="FFDC9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568700" y="2643505"/>
            <a:ext cx="1679575" cy="3469005"/>
            <a:chOff x="5140" y="4283"/>
            <a:chExt cx="2645" cy="5463"/>
          </a:xfrm>
        </p:grpSpPr>
        <p:sp>
          <p:nvSpPr>
            <p:cNvPr id="37" name="Rectangle 31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5140" y="8640"/>
              <a:ext cx="2645" cy="110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溢出标志位</a:t>
              </a:r>
              <a:endPara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Overflow Flag</a:t>
              </a:r>
              <a:endPara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9" name="右箭头 38"/>
            <p:cNvSpPr/>
            <p:nvPr>
              <p:custDataLst>
                <p:tags r:id="rId31"/>
              </p:custDataLst>
            </p:nvPr>
          </p:nvSpPr>
          <p:spPr>
            <a:xfrm rot="5400000">
              <a:off x="4676" y="6281"/>
              <a:ext cx="4357" cy="360"/>
            </a:xfrm>
            <a:prstGeom prst="rightArrow">
              <a:avLst/>
            </a:prstGeom>
            <a:solidFill>
              <a:srgbClr val="FFDC9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447675" y="2861310"/>
            <a:ext cx="3121660" cy="694690"/>
          </a:xfrm>
          <a:prstGeom prst="rect">
            <a:avLst/>
          </a:prstGeom>
          <a:solidFill>
            <a:srgbClr val="FBCEF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方向标志位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Direction Flag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sz="18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串操作，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DF=1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：地址</a:t>
            </a:r>
            <a:r>
              <a:rPr lang="zh-CN" altLang="en-US" sz="18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</a:t>
            </a:r>
            <a:endParaRPr lang="zh-CN" altLang="en-US" sz="1800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Rectangle 31"/>
          <p:cNvSpPr>
            <a:spLocks noChangeArrowheads="1"/>
          </p:cNvSpPr>
          <p:nvPr/>
        </p:nvSpPr>
        <p:spPr bwMode="auto">
          <a:xfrm>
            <a:off x="2152015" y="4572000"/>
            <a:ext cx="1416685" cy="681355"/>
          </a:xfrm>
          <a:prstGeom prst="rect">
            <a:avLst/>
          </a:prstGeom>
          <a:solidFill>
            <a:srgbClr val="FBCEF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跟踪标志位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Trap Flag</a:t>
            </a:r>
            <a:endParaRPr lang="en-US" altLang="zh-CN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Rectangle 31"/>
          <p:cNvSpPr>
            <a:spLocks noChangeArrowheads="1"/>
          </p:cNvSpPr>
          <p:nvPr/>
        </p:nvSpPr>
        <p:spPr bwMode="auto">
          <a:xfrm>
            <a:off x="1448435" y="3726815"/>
            <a:ext cx="2120900" cy="681355"/>
          </a:xfrm>
          <a:prstGeom prst="rect">
            <a:avLst/>
          </a:prstGeom>
          <a:solidFill>
            <a:srgbClr val="FBCEF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中断允许标志位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 enable Flag</a:t>
            </a:r>
            <a:endParaRPr lang="en-US" altLang="zh-CN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圆角矩形标注 25"/>
          <p:cNvSpPr/>
          <p:nvPr>
            <p:custDataLst>
              <p:tags r:id="rId32"/>
            </p:custDataLst>
          </p:nvPr>
        </p:nvSpPr>
        <p:spPr>
          <a:xfrm>
            <a:off x="9677400" y="3726815"/>
            <a:ext cx="2240915" cy="693420"/>
          </a:xfrm>
          <a:prstGeom prst="wedgeRoundRectCallout">
            <a:avLst>
              <a:gd name="adj1" fmla="val -57055"/>
              <a:gd name="adj2" fmla="val 1190"/>
              <a:gd name="adj3" fmla="val 16667"/>
            </a:avLst>
          </a:prstGeom>
          <a:solidFill>
            <a:srgbClr val="B7F3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anchor="ctr" anchorCtr="0"/>
          <a:lstStyle/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kumimoji="0" 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结果的低</a:t>
            </a:r>
            <a:r>
              <a:rPr kumimoji="0"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kumimoji="0"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kumimoji="0" 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和校验位中</a:t>
            </a:r>
            <a:r>
              <a:rPr kumimoji="0"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的个数为奇数</a:t>
            </a:r>
            <a:endParaRPr kumimoji="0"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圆角矩形标注 26"/>
          <p:cNvSpPr/>
          <p:nvPr>
            <p:custDataLst>
              <p:tags r:id="rId33"/>
            </p:custDataLst>
          </p:nvPr>
        </p:nvSpPr>
        <p:spPr>
          <a:xfrm>
            <a:off x="9677400" y="4576445"/>
            <a:ext cx="2127250" cy="687600"/>
          </a:xfrm>
          <a:prstGeom prst="wedgeRoundRectCallout">
            <a:avLst>
              <a:gd name="adj1" fmla="val -57226"/>
              <a:gd name="adj2" fmla="val 1554"/>
              <a:gd name="adj3" fmla="val 16667"/>
            </a:avLst>
          </a:prstGeom>
          <a:solidFill>
            <a:srgbClr val="B7F3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kumimoji="0"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低半字节（第</a:t>
            </a:r>
            <a:r>
              <a:rPr kumimoji="0"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位）进位时，</a:t>
            </a:r>
            <a:r>
              <a:rPr kumimoji="0"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AF=1</a:t>
            </a:r>
            <a:endParaRPr kumimoji="0" lang="en-US" altLang="zh-CN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矩形 24"/>
          <p:cNvSpPr/>
          <p:nvPr>
            <p:custDataLst>
              <p:tags r:id="rId34"/>
            </p:custDataLst>
          </p:nvPr>
        </p:nvSpPr>
        <p:spPr>
          <a:xfrm>
            <a:off x="4191000" y="1065530"/>
            <a:ext cx="7179310" cy="572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</a:t>
            </a:r>
            <a:r>
              <a:rPr kumimoji="0" lang="en-US" altLang="zh-CN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kumimoji="0" lang="zh-CN" altLang="en-US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位，使用</a:t>
            </a:r>
            <a:r>
              <a:rPr kumimoji="0" lang="en-US" altLang="zh-CN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</a:t>
            </a:r>
            <a:r>
              <a:rPr kumimoji="0" lang="zh-CN" altLang="en-US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位：</a:t>
            </a:r>
            <a:r>
              <a:rPr kumimoji="0" lang="en-US" altLang="zh-CN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kumimoji="0" lang="zh-CN" altLang="en-US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位状态标志</a:t>
            </a:r>
            <a:r>
              <a:rPr kumimoji="0" lang="en-US" altLang="zh-CN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+ 3</a:t>
            </a:r>
            <a:r>
              <a:rPr kumimoji="0" lang="zh-CN" altLang="en-US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位控制标志。</a:t>
            </a:r>
            <a:endParaRPr kumimoji="0"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圆角右箭头 1"/>
          <p:cNvSpPr/>
          <p:nvPr/>
        </p:nvSpPr>
        <p:spPr>
          <a:xfrm rot="10800000">
            <a:off x="3569335" y="2645410"/>
            <a:ext cx="1591945" cy="708660"/>
          </a:xfrm>
          <a:prstGeom prst="bentArrow">
            <a:avLst>
              <a:gd name="adj1" fmla="val 16218"/>
              <a:gd name="adj2" fmla="val 15143"/>
              <a:gd name="adj3" fmla="val 19979"/>
              <a:gd name="adj4" fmla="val 31188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圆角右箭头 27"/>
          <p:cNvSpPr/>
          <p:nvPr/>
        </p:nvSpPr>
        <p:spPr>
          <a:xfrm rot="10800000">
            <a:off x="3578225" y="2654300"/>
            <a:ext cx="2047240" cy="1530350"/>
          </a:xfrm>
          <a:prstGeom prst="bentArrow">
            <a:avLst>
              <a:gd name="adj1" fmla="val 7773"/>
              <a:gd name="adj2" fmla="val 7127"/>
              <a:gd name="adj3" fmla="val 7510"/>
              <a:gd name="adj4" fmla="val 19539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圆角右箭头 40"/>
          <p:cNvSpPr/>
          <p:nvPr/>
        </p:nvSpPr>
        <p:spPr>
          <a:xfrm rot="10800000">
            <a:off x="3569335" y="2654300"/>
            <a:ext cx="2516505" cy="2364105"/>
          </a:xfrm>
          <a:prstGeom prst="bentArrow">
            <a:avLst>
              <a:gd name="adj1" fmla="val 5034"/>
              <a:gd name="adj2" fmla="val 4536"/>
              <a:gd name="adj3" fmla="val 5975"/>
              <a:gd name="adj4" fmla="val 16597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  <p:bldLst>
      <p:bldP spid="2" grpId="1" animBg="1"/>
      <p:bldP spid="28" grpId="1" animBg="1"/>
      <p:bldP spid="41" grpId="1" animBg="1"/>
      <p:bldP spid="43" grpId="1" animBg="1"/>
      <p:bldP spid="44" grpId="1" animBg="1"/>
      <p:bldP spid="4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2743200" y="4953000"/>
            <a:ext cx="7416800" cy="121920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6" name="Group 233"/>
          <p:cNvGrpSpPr/>
          <p:nvPr/>
        </p:nvGrpSpPr>
        <p:grpSpPr bwMode="auto">
          <a:xfrm>
            <a:off x="3003551" y="520700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71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存储器组织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72" name="Text Box 237"/>
            <p:cNvSpPr txBox="1">
              <a:spLocks noChangeArrowheads="1"/>
            </p:cNvSpPr>
            <p:nvPr/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755"/>
            <a:ext cx="12217400" cy="74676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第一章  基础知识与理论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1752" name="Group 248"/>
          <p:cNvGrpSpPr/>
          <p:nvPr/>
        </p:nvGrpSpPr>
        <p:grpSpPr bwMode="auto">
          <a:xfrm>
            <a:off x="3003550" y="1417955"/>
            <a:ext cx="6646545" cy="741045"/>
            <a:chOff x="1248" y="3230"/>
            <a:chExt cx="3140" cy="350"/>
          </a:xfrm>
        </p:grpSpPr>
        <p:sp>
          <p:nvSpPr>
            <p:cNvPr id="31753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54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5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208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</a:rPr>
                <a:t>基础知识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6" name="Text Box 252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747" name="Group 238"/>
          <p:cNvGrpSpPr/>
          <p:nvPr/>
        </p:nvGrpSpPr>
        <p:grpSpPr bwMode="auto">
          <a:xfrm>
            <a:off x="3003550" y="2667000"/>
            <a:ext cx="6646545" cy="741045"/>
            <a:chOff x="1248" y="2640"/>
            <a:chExt cx="3140" cy="350"/>
          </a:xfrm>
        </p:grpSpPr>
        <p:sp>
          <p:nvSpPr>
            <p:cNvPr id="31765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6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67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064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微处理器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68" name="Text Box 242"/>
            <p:cNvSpPr txBox="1">
              <a:spLocks noChangeArrowheads="1"/>
            </p:cNvSpPr>
            <p:nvPr/>
          </p:nvSpPr>
          <p:spPr bwMode="gray">
            <a:xfrm>
              <a:off x="1347" y="265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748" name="Group 243"/>
          <p:cNvGrpSpPr/>
          <p:nvPr/>
        </p:nvGrpSpPr>
        <p:grpSpPr bwMode="auto">
          <a:xfrm rot="0">
            <a:off x="3003550" y="3957955"/>
            <a:ext cx="6648450" cy="741045"/>
            <a:chOff x="1248" y="3230"/>
            <a:chExt cx="3141" cy="350"/>
          </a:xfrm>
        </p:grpSpPr>
        <p:sp>
          <p:nvSpPr>
            <p:cNvPr id="31761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2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63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592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内部结构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764" name="Text Box 247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219322-BD8B-4852-ACFB-170C11716585}" type="slidenum">
              <a:rPr lang="en-US" altLang="zh-CN" sz="2135"/>
            </a:fld>
            <a:endParaRPr lang="en-US" altLang="zh-CN" sz="2135"/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四、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存储器结构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130" name="内容占位符 2"/>
          <p:cNvSpPr>
            <a:spLocks noGrp="1"/>
          </p:cNvSpPr>
          <p:nvPr>
            <p:ph idx="1"/>
          </p:nvPr>
        </p:nvSpPr>
        <p:spPr>
          <a:xfrm>
            <a:off x="541020" y="1084580"/>
            <a:ext cx="11369040" cy="5136515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．存储器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分段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50265" lvl="1" indent="-39243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分段原因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07465" lvl="2" indent="-39243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8086/8088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工作在实模式，可访问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1MB=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baseline="30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空间，需要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根地址线。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07465" lvl="2" indent="-39243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8086/8088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机器字长为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位，需解决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位字如何提供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位地址的问题。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50265" lvl="1" indent="-392430" algn="l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Tx/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解决方法：存储器地址分段</a:t>
            </a:r>
            <a:endParaRPr lang="zh-CN" altLang="en-US" sz="2400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07465" lvl="2" indent="-39243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段内地址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存储器划分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若干逻辑段，每段最大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64KB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07465" lvl="2" indent="-39243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段首地址16位：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64665" lvl="3" indent="-39243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l"/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从0地址开始，每16个字节为一</a:t>
            </a:r>
            <a:r>
              <a:rPr lang="zh-CN" altLang="en-US" sz="2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小节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小节首地址为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的倍数。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64665" lvl="3" indent="-39243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l"/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段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地址必须从</a:t>
            </a:r>
            <a:r>
              <a:rPr lang="zh-CN" altLang="en-US" sz="2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小节</a:t>
            </a:r>
            <a:r>
              <a:rPr lang="en-US" altLang="zh-CN" sz="22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首地址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开始。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219322-BD8B-4852-ACFB-170C11716585}" type="slidenum">
              <a:rPr lang="en-US" altLang="zh-CN" sz="2135"/>
            </a:fld>
            <a:endParaRPr lang="en-US" altLang="zh-CN" sz="2135"/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四、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存储器结构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294495" y="1249680"/>
            <a:ext cx="2045335" cy="622300"/>
            <a:chOff x="11037" y="1848"/>
            <a:chExt cx="3221" cy="980"/>
          </a:xfrm>
        </p:grpSpPr>
        <p:sp>
          <p:nvSpPr>
            <p:cNvPr id="31765" name="Text Box 57"/>
            <p:cNvSpPr txBox="1"/>
            <p:nvPr>
              <p:custDataLst>
                <p:tags r:id="rId2"/>
              </p:custDataLst>
            </p:nvPr>
          </p:nvSpPr>
          <p:spPr>
            <a:xfrm>
              <a:off x="11520" y="2040"/>
              <a:ext cx="2739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0 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小节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AutoShape 20"/>
            <p:cNvSpPr/>
            <p:nvPr>
              <p:custDataLst>
                <p:tags r:id="rId3"/>
              </p:custDataLst>
            </p:nvPr>
          </p:nvSpPr>
          <p:spPr>
            <a:xfrm flipH="1">
              <a:off x="11037" y="1848"/>
              <a:ext cx="323" cy="980"/>
            </a:xfrm>
            <a:prstGeom prst="leftBrace">
              <a:avLst>
                <a:gd name="adj1" fmla="val 29270"/>
                <a:gd name="adj2" fmla="val 50000"/>
              </a:avLst>
            </a:prstGeom>
            <a:noFill/>
            <a:ln w="25400" cap="sq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319895" y="1985010"/>
            <a:ext cx="2023745" cy="622300"/>
            <a:chOff x="11077" y="3006"/>
            <a:chExt cx="3187" cy="980"/>
          </a:xfrm>
        </p:grpSpPr>
        <p:sp>
          <p:nvSpPr>
            <p:cNvPr id="15" name="Text Box 57"/>
            <p:cNvSpPr txBox="1"/>
            <p:nvPr>
              <p:custDataLst>
                <p:tags r:id="rId4"/>
              </p:custDataLst>
            </p:nvPr>
          </p:nvSpPr>
          <p:spPr>
            <a:xfrm>
              <a:off x="11560" y="3198"/>
              <a:ext cx="2705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1 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小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节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AutoShape 20"/>
            <p:cNvSpPr/>
            <p:nvPr>
              <p:custDataLst>
                <p:tags r:id="rId5"/>
              </p:custDataLst>
            </p:nvPr>
          </p:nvSpPr>
          <p:spPr>
            <a:xfrm flipH="1">
              <a:off x="11077" y="3006"/>
              <a:ext cx="323" cy="980"/>
            </a:xfrm>
            <a:prstGeom prst="leftBrace">
              <a:avLst>
                <a:gd name="adj1" fmla="val 29270"/>
                <a:gd name="adj2" fmla="val 50000"/>
              </a:avLst>
            </a:prstGeom>
            <a:noFill/>
            <a:ln w="25400" cap="sq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302115" y="5669280"/>
            <a:ext cx="2023745" cy="622300"/>
            <a:chOff x="11049" y="8808"/>
            <a:chExt cx="3187" cy="980"/>
          </a:xfrm>
        </p:grpSpPr>
        <p:sp>
          <p:nvSpPr>
            <p:cNvPr id="18" name="Text Box 57"/>
            <p:cNvSpPr txBox="1"/>
            <p:nvPr>
              <p:custDataLst>
                <p:tags r:id="rId6"/>
              </p:custDataLst>
            </p:nvPr>
          </p:nvSpPr>
          <p:spPr>
            <a:xfrm>
              <a:off x="11532" y="9000"/>
              <a:ext cx="2705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FFFF 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小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节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AutoShape 20"/>
            <p:cNvSpPr/>
            <p:nvPr>
              <p:custDataLst>
                <p:tags r:id="rId7"/>
              </p:custDataLst>
            </p:nvPr>
          </p:nvSpPr>
          <p:spPr>
            <a:xfrm flipH="1">
              <a:off x="11049" y="8808"/>
              <a:ext cx="323" cy="980"/>
            </a:xfrm>
            <a:prstGeom prst="leftBrace">
              <a:avLst>
                <a:gd name="adj1" fmla="val 29270"/>
                <a:gd name="adj2" fmla="val 50000"/>
              </a:avLst>
            </a:prstGeom>
            <a:noFill/>
            <a:ln w="25400" cap="sq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319895" y="2755265"/>
            <a:ext cx="2023745" cy="622300"/>
            <a:chOff x="11077" y="4219"/>
            <a:chExt cx="3187" cy="980"/>
          </a:xfrm>
        </p:grpSpPr>
        <p:sp>
          <p:nvSpPr>
            <p:cNvPr id="20" name="Text Box 57"/>
            <p:cNvSpPr txBox="1"/>
            <p:nvPr>
              <p:custDataLst>
                <p:tags r:id="rId8"/>
              </p:custDataLst>
            </p:nvPr>
          </p:nvSpPr>
          <p:spPr>
            <a:xfrm>
              <a:off x="11560" y="4411"/>
              <a:ext cx="2705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2 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小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节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0"/>
            <p:cNvSpPr/>
            <p:nvPr>
              <p:custDataLst>
                <p:tags r:id="rId9"/>
              </p:custDataLst>
            </p:nvPr>
          </p:nvSpPr>
          <p:spPr>
            <a:xfrm flipH="1">
              <a:off x="11077" y="4219"/>
              <a:ext cx="323" cy="980"/>
            </a:xfrm>
            <a:prstGeom prst="leftBrace">
              <a:avLst>
                <a:gd name="adj1" fmla="val 29270"/>
                <a:gd name="adj2" fmla="val 50000"/>
              </a:avLst>
            </a:prstGeom>
            <a:noFill/>
            <a:ln w="25400" cap="sq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319895" y="4904740"/>
            <a:ext cx="2023745" cy="622300"/>
            <a:chOff x="11077" y="7604"/>
            <a:chExt cx="3187" cy="980"/>
          </a:xfrm>
        </p:grpSpPr>
        <p:sp>
          <p:nvSpPr>
            <p:cNvPr id="28" name="Text Box 57"/>
            <p:cNvSpPr txBox="1"/>
            <p:nvPr>
              <p:custDataLst>
                <p:tags r:id="rId10"/>
              </p:custDataLst>
            </p:nvPr>
          </p:nvSpPr>
          <p:spPr>
            <a:xfrm>
              <a:off x="11560" y="7796"/>
              <a:ext cx="2705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FFFE 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小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节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AutoShape 20"/>
            <p:cNvSpPr/>
            <p:nvPr>
              <p:custDataLst>
                <p:tags r:id="rId11"/>
              </p:custDataLst>
            </p:nvPr>
          </p:nvSpPr>
          <p:spPr>
            <a:xfrm flipH="1">
              <a:off x="11077" y="7604"/>
              <a:ext cx="323" cy="980"/>
            </a:xfrm>
            <a:prstGeom prst="leftBrace">
              <a:avLst>
                <a:gd name="adj1" fmla="val 29270"/>
                <a:gd name="adj2" fmla="val 50000"/>
              </a:avLst>
            </a:prstGeom>
            <a:noFill/>
            <a:ln w="25400" cap="sq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" name="圆角矩形标注 30"/>
          <p:cNvSpPr/>
          <p:nvPr/>
        </p:nvSpPr>
        <p:spPr>
          <a:xfrm>
            <a:off x="619125" y="1182370"/>
            <a:ext cx="3697605" cy="1296000"/>
          </a:xfrm>
          <a:prstGeom prst="wedgeRoundRectCallout">
            <a:avLst>
              <a:gd name="adj1" fmla="val 61111"/>
              <a:gd name="adj2" fmla="val -6624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段首地址（段地址）：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位永远为二进制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0000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，故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仅需用高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位即可表示。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2"/>
            </p:custDataLst>
          </p:nvPr>
        </p:nvGraphicFramePr>
        <p:xfrm>
          <a:off x="6677025" y="1219200"/>
          <a:ext cx="1323975" cy="510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975"/>
              </a:tblGrid>
              <a:tr h="728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字节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5E8FF"/>
                    </a:solidFill>
                  </a:tcPr>
                </a:tc>
              </a:tr>
              <a:tr h="728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16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字节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728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5E8FF"/>
                    </a:solidFill>
                  </a:tcPr>
                </a:tc>
              </a:tr>
              <a:tr h="14579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……</a:t>
                      </a:r>
                      <a:endParaRPr lang="en-US" altLang="zh-CN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728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16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字节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5E8FF"/>
                    </a:solidFill>
                  </a:tcPr>
                </a:tc>
              </a:tr>
              <a:tr h="728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16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字节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 Box 57"/>
          <p:cNvSpPr txBox="1"/>
          <p:nvPr/>
        </p:nvSpPr>
        <p:spPr>
          <a:xfrm>
            <a:off x="8077200" y="1143000"/>
            <a:ext cx="1271905" cy="39878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00000H</a:t>
            </a:r>
            <a:endParaRPr 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57"/>
          <p:cNvSpPr txBox="1"/>
          <p:nvPr/>
        </p:nvSpPr>
        <p:spPr>
          <a:xfrm>
            <a:off x="8077200" y="1846580"/>
            <a:ext cx="1271905" cy="39878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00010H</a:t>
            </a:r>
            <a:endParaRPr 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57"/>
          <p:cNvSpPr txBox="1"/>
          <p:nvPr/>
        </p:nvSpPr>
        <p:spPr>
          <a:xfrm>
            <a:off x="8077200" y="2541905"/>
            <a:ext cx="1271905" cy="39878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00020H</a:t>
            </a:r>
            <a:endParaRPr 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57"/>
          <p:cNvSpPr txBox="1"/>
          <p:nvPr/>
        </p:nvSpPr>
        <p:spPr>
          <a:xfrm>
            <a:off x="8077200" y="3294380"/>
            <a:ext cx="1271905" cy="39878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00030H</a:t>
            </a:r>
            <a:endParaRPr 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57"/>
          <p:cNvSpPr txBox="1"/>
          <p:nvPr/>
        </p:nvSpPr>
        <p:spPr>
          <a:xfrm>
            <a:off x="8077200" y="4800600"/>
            <a:ext cx="1271905" cy="39878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FFFE0H</a:t>
            </a:r>
            <a:endParaRPr 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2" name="Text Box 57"/>
          <p:cNvSpPr txBox="1"/>
          <p:nvPr/>
        </p:nvSpPr>
        <p:spPr>
          <a:xfrm>
            <a:off x="8077200" y="5486400"/>
            <a:ext cx="1271905" cy="39878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FFFF0H</a:t>
            </a:r>
            <a:endParaRPr 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86550" y="1943100"/>
            <a:ext cx="1295400" cy="172910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686550" y="3400425"/>
            <a:ext cx="1295400" cy="199199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4572000" y="1770380"/>
            <a:ext cx="2104390" cy="398780"/>
            <a:chOff x="7200" y="2668"/>
            <a:chExt cx="3314" cy="628"/>
          </a:xfrm>
        </p:grpSpPr>
        <p:cxnSp>
          <p:nvCxnSpPr>
            <p:cNvPr id="41" name="直接箭头连接符 40"/>
            <p:cNvCxnSpPr/>
            <p:nvPr/>
          </p:nvCxnSpPr>
          <p:spPr>
            <a:xfrm>
              <a:off x="9078" y="2940"/>
              <a:ext cx="1437" cy="0"/>
            </a:xfrm>
            <a:prstGeom prst="straightConnector1">
              <a:avLst/>
            </a:prstGeom>
            <a:ln w="31750">
              <a:solidFill>
                <a:srgbClr val="0000FF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2" name="Text Box 57"/>
            <p:cNvSpPr txBox="1"/>
            <p:nvPr>
              <p:custDataLst>
                <p:tags r:id="rId13"/>
              </p:custDataLst>
            </p:nvPr>
          </p:nvSpPr>
          <p:spPr>
            <a:xfrm>
              <a:off x="7200" y="2668"/>
              <a:ext cx="2003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sz="2000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00010H</a:t>
              </a:r>
              <a:endParaRPr lang="en-US" sz="2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100320" y="2057400"/>
            <a:ext cx="1258570" cy="1588770"/>
            <a:chOff x="8392" y="3120"/>
            <a:chExt cx="1982" cy="2502"/>
          </a:xfrm>
        </p:grpSpPr>
        <p:sp>
          <p:nvSpPr>
            <p:cNvPr id="43" name="AutoShape 20"/>
            <p:cNvSpPr/>
            <p:nvPr>
              <p:custDataLst>
                <p:tags r:id="rId14"/>
              </p:custDataLst>
            </p:nvPr>
          </p:nvSpPr>
          <p:spPr>
            <a:xfrm>
              <a:off x="9960" y="3120"/>
              <a:ext cx="414" cy="2503"/>
            </a:xfrm>
            <a:prstGeom prst="leftBrace">
              <a:avLst>
                <a:gd name="adj1" fmla="val 29270"/>
                <a:gd name="adj2" fmla="val 50000"/>
              </a:avLst>
            </a:prstGeom>
            <a:noFill/>
            <a:ln w="25400" cap="sq" cmpd="sng">
              <a:solidFill>
                <a:srgbClr val="0000FF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Text Box 57"/>
            <p:cNvSpPr txBox="1"/>
            <p:nvPr>
              <p:custDataLst>
                <p:tags r:id="rId15"/>
              </p:custDataLst>
            </p:nvPr>
          </p:nvSpPr>
          <p:spPr>
            <a:xfrm>
              <a:off x="8392" y="4080"/>
              <a:ext cx="1873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≤64KB</a:t>
              </a:r>
              <a:endParaRPr lang="en-US" altLang="zh-CN" sz="2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572000" y="3218180"/>
            <a:ext cx="2104390" cy="398780"/>
            <a:chOff x="7200" y="4948"/>
            <a:chExt cx="3314" cy="628"/>
          </a:xfrm>
        </p:grpSpPr>
        <p:cxnSp>
          <p:nvCxnSpPr>
            <p:cNvPr id="45" name="直接箭头连接符 44"/>
            <p:cNvCxnSpPr/>
            <p:nvPr>
              <p:custDataLst>
                <p:tags r:id="rId16"/>
              </p:custDataLst>
            </p:nvPr>
          </p:nvCxnSpPr>
          <p:spPr>
            <a:xfrm>
              <a:off x="9078" y="5220"/>
              <a:ext cx="143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6" name="Text Box 57"/>
            <p:cNvSpPr txBox="1"/>
            <p:nvPr>
              <p:custDataLst>
                <p:tags r:id="rId17"/>
              </p:custDataLst>
            </p:nvPr>
          </p:nvSpPr>
          <p:spPr>
            <a:xfrm>
              <a:off x="7200" y="4948"/>
              <a:ext cx="2003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00030H</a:t>
              </a:r>
              <a:endParaRPr 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328920" y="3505200"/>
            <a:ext cx="1258570" cy="1837690"/>
            <a:chOff x="8392" y="5400"/>
            <a:chExt cx="1982" cy="2894"/>
          </a:xfrm>
        </p:grpSpPr>
        <p:sp>
          <p:nvSpPr>
            <p:cNvPr id="47" name="AutoShape 20"/>
            <p:cNvSpPr/>
            <p:nvPr>
              <p:custDataLst>
                <p:tags r:id="rId18"/>
              </p:custDataLst>
            </p:nvPr>
          </p:nvSpPr>
          <p:spPr>
            <a:xfrm>
              <a:off x="9960" y="5400"/>
              <a:ext cx="414" cy="2895"/>
            </a:xfrm>
            <a:prstGeom prst="leftBrace">
              <a:avLst>
                <a:gd name="adj1" fmla="val 29270"/>
                <a:gd name="adj2" fmla="val 50000"/>
              </a:avLst>
            </a:prstGeom>
            <a:noFill/>
            <a:ln w="25400" cap="sq" cmpd="sng">
              <a:solidFill>
                <a:srgbClr val="C000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Text Box 57"/>
            <p:cNvSpPr txBox="1"/>
            <p:nvPr>
              <p:custDataLst>
                <p:tags r:id="rId19"/>
              </p:custDataLst>
            </p:nvPr>
          </p:nvSpPr>
          <p:spPr>
            <a:xfrm>
              <a:off x="8392" y="6540"/>
              <a:ext cx="1873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≤64KB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圆角矩形标注 48"/>
          <p:cNvSpPr/>
          <p:nvPr>
            <p:custDataLst>
              <p:tags r:id="rId20"/>
            </p:custDataLst>
          </p:nvPr>
        </p:nvSpPr>
        <p:spPr>
          <a:xfrm>
            <a:off x="619125" y="2694305"/>
            <a:ext cx="3697605" cy="1296000"/>
          </a:xfrm>
          <a:prstGeom prst="wedgeRoundRectCallout">
            <a:avLst>
              <a:gd name="adj1" fmla="val 61368"/>
              <a:gd name="adj2" fmla="val -39292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段内偏移地址：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由于每段大小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≤64KB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，故段内仅需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位地址即可表示。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619125" y="4218305"/>
            <a:ext cx="4432300" cy="984885"/>
          </a:xfrm>
          <a:prstGeom prst="roundRect">
            <a:avLst>
              <a:gd name="adj" fmla="val 10222"/>
            </a:avLst>
          </a:prstGeom>
          <a:solidFill>
            <a:srgbClr val="FFFF9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eaLnBrk="1" latinLnBrk="0" hangingPunct="1">
              <a:lnSpc>
                <a:spcPct val="125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任一内存单元的地址可表示为：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 eaLnBrk="1" latinLnBrk="0" hangingPunct="1">
              <a:lnSpc>
                <a:spcPct val="125000"/>
              </a:lnSpc>
            </a:pPr>
            <a:r>
              <a: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段（首）地址：段内偏移地址</a:t>
            </a:r>
            <a:endParaRPr lang="zh-CN" altLang="en-US" sz="2000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圆角矩形标注 50"/>
          <p:cNvSpPr/>
          <p:nvPr>
            <p:custDataLst>
              <p:tags r:id="rId21"/>
            </p:custDataLst>
          </p:nvPr>
        </p:nvSpPr>
        <p:spPr>
          <a:xfrm>
            <a:off x="838200" y="5486400"/>
            <a:ext cx="2042160" cy="912495"/>
          </a:xfrm>
          <a:prstGeom prst="wedgeRoundRectCallout">
            <a:avLst>
              <a:gd name="adj1" fmla="val -1681"/>
              <a:gd name="adj2" fmla="val -90083"/>
              <a:gd name="adj3" fmla="val 16667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位，一般由段寄存器提供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圆角矩形标注 51"/>
          <p:cNvSpPr/>
          <p:nvPr>
            <p:custDataLst>
              <p:tags r:id="rId22"/>
            </p:custDataLst>
          </p:nvPr>
        </p:nvSpPr>
        <p:spPr>
          <a:xfrm>
            <a:off x="3124200" y="5485765"/>
            <a:ext cx="1755775" cy="916940"/>
          </a:xfrm>
          <a:prstGeom prst="wedgeRoundRectCallout">
            <a:avLst>
              <a:gd name="adj1" fmla="val -39077"/>
              <a:gd name="adj2" fmla="val -90720"/>
              <a:gd name="adj3" fmla="val 16667"/>
            </a:avLst>
          </a:prstGeom>
          <a:solidFill>
            <a:srgbClr val="B5E8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位，一般由指令给出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 Box 57"/>
          <p:cNvSpPr txBox="1"/>
          <p:nvPr/>
        </p:nvSpPr>
        <p:spPr>
          <a:xfrm>
            <a:off x="4648200" y="3738880"/>
            <a:ext cx="1980565" cy="398780"/>
          </a:xfrm>
          <a:prstGeom prst="rect">
            <a:avLst/>
          </a:prstGeom>
          <a:solidFill>
            <a:srgbClr val="B7F399"/>
          </a:solidFill>
          <a:ln w="12700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0003H: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0008H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圆角矩形 1"/>
          <p:cNvSpPr/>
          <p:nvPr>
            <p:custDataLst>
              <p:tags r:id="rId23"/>
            </p:custDataLst>
          </p:nvPr>
        </p:nvSpPr>
        <p:spPr>
          <a:xfrm>
            <a:off x="8747125" y="1182370"/>
            <a:ext cx="172085" cy="510921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316720" y="3469640"/>
            <a:ext cx="2024380" cy="622300"/>
            <a:chOff x="11077" y="4219"/>
            <a:chExt cx="3188" cy="980"/>
          </a:xfrm>
        </p:grpSpPr>
        <p:sp>
          <p:nvSpPr>
            <p:cNvPr id="5" name="Text Box 57"/>
            <p:cNvSpPr txBox="1"/>
            <p:nvPr>
              <p:custDataLst>
                <p:tags r:id="rId24"/>
              </p:custDataLst>
            </p:nvPr>
          </p:nvSpPr>
          <p:spPr>
            <a:xfrm>
              <a:off x="11560" y="4411"/>
              <a:ext cx="2705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… 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小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节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AutoShape 20"/>
            <p:cNvSpPr/>
            <p:nvPr>
              <p:custDataLst>
                <p:tags r:id="rId25"/>
              </p:custDataLst>
            </p:nvPr>
          </p:nvSpPr>
          <p:spPr>
            <a:xfrm flipH="1">
              <a:off x="11077" y="4219"/>
              <a:ext cx="323" cy="980"/>
            </a:xfrm>
            <a:prstGeom prst="leftBrace">
              <a:avLst>
                <a:gd name="adj1" fmla="val 29270"/>
                <a:gd name="adj2" fmla="val 50000"/>
              </a:avLst>
            </a:prstGeom>
            <a:noFill/>
            <a:ln w="25400" cap="sq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3" name="圆角矩形 32"/>
          <p:cNvSpPr/>
          <p:nvPr>
            <p:custDataLst>
              <p:tags r:id="rId26"/>
            </p:custDataLst>
          </p:nvPr>
        </p:nvSpPr>
        <p:spPr>
          <a:xfrm>
            <a:off x="8153400" y="1143000"/>
            <a:ext cx="590550" cy="51396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705600" y="3738880"/>
            <a:ext cx="2510155" cy="398780"/>
            <a:chOff x="10560" y="5888"/>
            <a:chExt cx="3953" cy="628"/>
          </a:xfrm>
        </p:grpSpPr>
        <p:sp>
          <p:nvSpPr>
            <p:cNvPr id="57" name="矩形 56"/>
            <p:cNvSpPr/>
            <p:nvPr>
              <p:custDataLst>
                <p:tags r:id="rId27"/>
              </p:custDataLst>
            </p:nvPr>
          </p:nvSpPr>
          <p:spPr>
            <a:xfrm>
              <a:off x="10560" y="6000"/>
              <a:ext cx="2013" cy="38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 Box 57"/>
            <p:cNvSpPr txBox="1"/>
            <p:nvPr/>
          </p:nvSpPr>
          <p:spPr>
            <a:xfrm>
              <a:off x="12709" y="5888"/>
              <a:ext cx="1804" cy="628"/>
            </a:xfrm>
            <a:prstGeom prst="rect">
              <a:avLst/>
            </a:prstGeom>
            <a:solidFill>
              <a:srgbClr val="FBCEFD"/>
            </a:solidFill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00038H</a:t>
              </a:r>
              <a:endPara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 Box 57"/>
          <p:cNvSpPr txBox="1"/>
          <p:nvPr/>
        </p:nvSpPr>
        <p:spPr>
          <a:xfrm>
            <a:off x="9272270" y="3733800"/>
            <a:ext cx="1463675" cy="398780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物理地址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2" name="Text Box 57"/>
          <p:cNvSpPr txBox="1"/>
          <p:nvPr/>
        </p:nvSpPr>
        <p:spPr>
          <a:xfrm>
            <a:off x="3124200" y="3738880"/>
            <a:ext cx="1463675" cy="398780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逻辑地址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7" grpId="0"/>
      <p:bldP spid="7" grpId="1"/>
      <p:bldP spid="10" grpId="0"/>
      <p:bldP spid="10" grpId="1"/>
      <p:bldP spid="12" grpId="0"/>
      <p:bldP spid="12" grpId="1"/>
      <p:bldP spid="13" grpId="0"/>
      <p:bldP spid="13" grpId="1"/>
      <p:bldP spid="14" grpId="0"/>
      <p:bldP spid="14" grpId="1"/>
      <p:bldP spid="32" grpId="0"/>
      <p:bldP spid="32" grpId="1"/>
      <p:bldP spid="33" grpId="0" bldLvl="0" animBg="1"/>
      <p:bldP spid="34" grpId="3" bldLvl="0" animBg="1"/>
      <p:bldP spid="35" grpId="3" bldLvl="0" animBg="1"/>
      <p:bldP spid="49" grpId="0" bldLvl="0" animBg="1"/>
      <p:bldP spid="50" grpId="0" bldLvl="0" animBg="1"/>
      <p:bldP spid="51" grpId="0" bldLvl="0" animBg="1"/>
      <p:bldP spid="52" grpId="0" bldLvl="0" animBg="1"/>
      <p:bldP spid="2" grpId="0" bldLvl="0" animBg="1"/>
      <p:bldP spid="58" grpId="0" bldLvl="0" animBg="1"/>
      <p:bldP spid="1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219322-BD8B-4852-ACFB-170C11716585}" type="slidenum">
              <a:rPr lang="en-US" altLang="zh-CN" sz="2135"/>
            </a:fld>
            <a:endParaRPr lang="en-US" altLang="zh-CN" sz="2135"/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四、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存储器结构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0178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90550" y="1143000"/>
            <a:ext cx="6201410" cy="4935220"/>
          </a:xfrm>
        </p:spPr>
        <p:txBody>
          <a:bodyPr/>
          <a:lstStyle/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3．实际地址和逻辑地址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56615" lvl="1" indent="-39878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l"/>
            </a:pPr>
            <a:r>
              <a:rPr lang="zh-CN" altLang="en-US" sz="224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实际地址（物理地址，</a:t>
            </a:r>
            <a:r>
              <a:rPr lang="en-US" altLang="zh-CN" sz="224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</a:t>
            </a:r>
            <a:r>
              <a:rPr lang="zh-CN" altLang="en-US" sz="224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）：</a:t>
            </a:r>
            <a:r>
              <a:rPr lang="zh-CN" altLang="en-US" sz="224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CPU和存储器进行数据交换时使用的真实地址，8086物理地址为</a:t>
            </a:r>
            <a:r>
              <a:rPr lang="zh-CN" altLang="en-US" sz="224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20位</a:t>
            </a:r>
            <a:r>
              <a:rPr lang="zh-CN" altLang="en-US" sz="224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24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56615" lvl="1" indent="-39878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l"/>
            </a:pPr>
            <a:r>
              <a:rPr lang="zh-CN" altLang="en-US" sz="224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逻辑地址：</a:t>
            </a:r>
            <a:r>
              <a:rPr lang="zh-CN" altLang="en-US" sz="224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指采用分段结构后，产生实际地址的两个地址分量</a:t>
            </a:r>
            <a:r>
              <a:rPr lang="zh-CN" altLang="en-US" sz="224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段首地址</a:t>
            </a:r>
            <a:r>
              <a:rPr lang="zh-CN" altLang="en-US" sz="224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：偏移量</a:t>
            </a:r>
            <a:r>
              <a:rPr lang="zh-CN" altLang="en-US" sz="224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，它们均为</a:t>
            </a:r>
            <a:r>
              <a:rPr lang="zh-CN" altLang="en-US" sz="224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16位</a:t>
            </a:r>
            <a:r>
              <a:rPr lang="zh-CN" altLang="en-US" sz="224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24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295400" y="4857750"/>
            <a:ext cx="5655310" cy="6286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物理地址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段地址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* 2</a:t>
            </a:r>
            <a:r>
              <a:rPr lang="en-US" altLang="zh-CN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endParaRPr kumimoji="0" lang="zh-CN" altLang="en-US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9067800" y="1219200"/>
          <a:ext cx="1323975" cy="510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975"/>
              </a:tblGrid>
              <a:tr h="728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字节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5E8FF"/>
                    </a:solidFill>
                  </a:tcPr>
                </a:tc>
              </a:tr>
              <a:tr h="728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16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字节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728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5E8FF"/>
                    </a:solidFill>
                  </a:tcPr>
                </a:tc>
              </a:tr>
              <a:tr h="14579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……</a:t>
                      </a:r>
                      <a:endParaRPr lang="en-US" altLang="zh-CN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728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16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字节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5E8FF"/>
                    </a:solidFill>
                  </a:tcPr>
                </a:tc>
              </a:tr>
              <a:tr h="728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16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字节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0467975" y="1143000"/>
            <a:ext cx="1271270" cy="4742180"/>
            <a:chOff x="15645" y="1680"/>
            <a:chExt cx="2002" cy="7468"/>
          </a:xfrm>
        </p:grpSpPr>
        <p:sp>
          <p:nvSpPr>
            <p:cNvPr id="5" name="Text Box 57"/>
            <p:cNvSpPr txBox="1"/>
            <p:nvPr>
              <p:custDataLst>
                <p:tags r:id="rId5"/>
              </p:custDataLst>
            </p:nvPr>
          </p:nvSpPr>
          <p:spPr>
            <a:xfrm>
              <a:off x="15645" y="1680"/>
              <a:ext cx="2003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00000H</a:t>
              </a:r>
              <a:endPara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57"/>
            <p:cNvSpPr txBox="1"/>
            <p:nvPr>
              <p:custDataLst>
                <p:tags r:id="rId6"/>
              </p:custDataLst>
            </p:nvPr>
          </p:nvSpPr>
          <p:spPr>
            <a:xfrm>
              <a:off x="15645" y="2788"/>
              <a:ext cx="2003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00010H</a:t>
              </a:r>
              <a:endPara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57"/>
            <p:cNvSpPr txBox="1"/>
            <p:nvPr>
              <p:custDataLst>
                <p:tags r:id="rId7"/>
              </p:custDataLst>
            </p:nvPr>
          </p:nvSpPr>
          <p:spPr>
            <a:xfrm>
              <a:off x="15645" y="3883"/>
              <a:ext cx="2003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00020H</a:t>
              </a:r>
              <a:endPara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57"/>
            <p:cNvSpPr txBox="1"/>
            <p:nvPr>
              <p:custDataLst>
                <p:tags r:id="rId8"/>
              </p:custDataLst>
            </p:nvPr>
          </p:nvSpPr>
          <p:spPr>
            <a:xfrm>
              <a:off x="15645" y="5068"/>
              <a:ext cx="2003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00030H</a:t>
              </a:r>
              <a:endPara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57"/>
            <p:cNvSpPr txBox="1"/>
            <p:nvPr>
              <p:custDataLst>
                <p:tags r:id="rId9"/>
              </p:custDataLst>
            </p:nvPr>
          </p:nvSpPr>
          <p:spPr>
            <a:xfrm>
              <a:off x="15645" y="7440"/>
              <a:ext cx="2003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FFFE0H</a:t>
              </a:r>
              <a:endPara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57"/>
            <p:cNvSpPr txBox="1"/>
            <p:nvPr>
              <p:custDataLst>
                <p:tags r:id="rId10"/>
              </p:custDataLst>
            </p:nvPr>
          </p:nvSpPr>
          <p:spPr>
            <a:xfrm>
              <a:off x="15645" y="8520"/>
              <a:ext cx="2003" cy="6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FFFF0H</a:t>
              </a:r>
              <a:endPara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9086850" y="3810000"/>
            <a:ext cx="1296035" cy="247015"/>
          </a:xfrm>
          <a:prstGeom prst="rect">
            <a:avLst/>
          </a:prstGeom>
          <a:pattFill prst="wdUpDiag">
            <a:fgClr>
              <a:srgbClr val="BBE0E3"/>
            </a:fgClr>
            <a:bgClr>
              <a:srgbClr val="FFFFFF"/>
            </a:bgClr>
          </a:pattFill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 Box 57"/>
          <p:cNvSpPr txBox="1"/>
          <p:nvPr/>
        </p:nvSpPr>
        <p:spPr>
          <a:xfrm>
            <a:off x="7086600" y="3733800"/>
            <a:ext cx="1980565" cy="398780"/>
          </a:xfrm>
          <a:prstGeom prst="rect">
            <a:avLst/>
          </a:prstGeom>
          <a:solidFill>
            <a:srgbClr val="FBCEFD"/>
          </a:solidFill>
          <a:ln w="12700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0003H: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0008H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7"/>
          <p:cNvSpPr txBox="1"/>
          <p:nvPr/>
        </p:nvSpPr>
        <p:spPr>
          <a:xfrm>
            <a:off x="10457180" y="3733800"/>
            <a:ext cx="1196975" cy="398780"/>
          </a:xfrm>
          <a:prstGeom prst="rect">
            <a:avLst/>
          </a:prstGeom>
          <a:solidFill>
            <a:srgbClr val="B7F399"/>
          </a:solidFill>
          <a:ln w="12700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00038H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57" grpId="0" bldLvl="0" animBg="1"/>
      <p:bldP spid="57" grpId="1" animBg="1"/>
      <p:bldP spid="58" grpId="0" animBg="1"/>
      <p:bldP spid="5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219322-BD8B-4852-ACFB-170C11716585}" type="slidenum">
              <a:rPr lang="en-US" altLang="zh-CN" sz="2135"/>
            </a:fld>
            <a:endParaRPr lang="en-US" altLang="zh-CN" sz="2135"/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四、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存储器结构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2000" y="1219200"/>
            <a:ext cx="7168515" cy="11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练习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某存储单元的逻辑地址为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1000H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2000H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，其段地址，偏移地址和物理地址分别为多少？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8305800" y="1616075"/>
          <a:ext cx="3274060" cy="364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Visio" r:id="rId2" imgW="1301115" imgH="1371600" progId="Visio.Drawing.11">
                  <p:embed/>
                </p:oleObj>
              </mc:Choice>
              <mc:Fallback>
                <p:oleObj name="Visio" r:id="rId2" imgW="1301115" imgH="1371600" progId="Visio.Drawing.11">
                  <p:embed/>
                  <p:pic>
                    <p:nvPicPr>
                      <p:cNvPr id="0" name="图片 163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1616075"/>
                        <a:ext cx="3274060" cy="36410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847725" y="4038600"/>
            <a:ext cx="7082790" cy="1148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练习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若（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=5200H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，物理地址为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5B230H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，则当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内容设定为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7800H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时，物理地址为多少？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3925" y="5257800"/>
            <a:ext cx="7083425" cy="937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5B230H - 5200H*16 = 9230H</a:t>
            </a:r>
            <a:endParaRPr lang="en-US" sz="2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物理地址：</a:t>
            </a:r>
            <a:r>
              <a:rPr 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7800H*16 + 9230H = 81230H </a:t>
            </a:r>
            <a:endParaRPr lang="en-US" sz="2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2015" y="2514600"/>
            <a:ext cx="6962140" cy="1237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eaLnBrk="1" latinLnBrk="0" hangingPunct="1">
              <a:lnSpc>
                <a:spcPct val="125000"/>
              </a:lnSpc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段地址：</a:t>
            </a:r>
            <a:r>
              <a:rPr lang="en-US" altLang="zh-CN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1000H</a:t>
            </a: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CS, DS, ES, SS</a:t>
            </a: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2000H</a:t>
            </a: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IP, SP, BP, SI, DI, BX</a:t>
            </a: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sz="2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物理地址</a:t>
            </a:r>
            <a:r>
              <a:rPr 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1000H * 16 + 2000H = 12000H</a:t>
            </a:r>
            <a:endParaRPr lang="en-US" sz="2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8375650" y="1219200"/>
            <a:ext cx="2160270" cy="423545"/>
          </a:xfrm>
          <a:prstGeom prst="rect">
            <a:avLst/>
          </a:prstGeom>
          <a:solidFill>
            <a:srgbClr val="A1DC04"/>
          </a:solidFill>
        </p:spPr>
        <p:txBody>
          <a:bodyPr wrap="square" rtlCol="0" anchor="t">
            <a:spAutoFit/>
          </a:bodyPr>
          <a:lstStyle/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由段寄存器提供</a:t>
            </a:r>
            <a:endParaRPr kumimoji="0" lang="en-US" altLang="zh-CN" sz="1800" b="1" baseline="300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5175" y="4666615"/>
            <a:ext cx="3096000" cy="511175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txBody>
          <a:bodyPr wrap="square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800" b="1" baseline="30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</a:t>
            </a:r>
            <a:r>
              <a:rPr kumimoji="0" lang="en-US" altLang="zh-CN" sz="2800" b="1" baseline="30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</a:t>
            </a:r>
            <a:endParaRPr kumimoji="0" lang="en-US" altLang="zh-CN" sz="2800" b="1" baseline="300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8382000" y="1642745"/>
            <a:ext cx="3094355" cy="1276350"/>
            <a:chOff x="13200" y="2467"/>
            <a:chExt cx="4873" cy="2010"/>
          </a:xfrm>
        </p:grpSpPr>
        <p:sp>
          <p:nvSpPr>
            <p:cNvPr id="16" name="文本框 15"/>
            <p:cNvSpPr txBox="1"/>
            <p:nvPr>
              <p:custDataLst>
                <p:tags r:id="rId7"/>
              </p:custDataLst>
            </p:nvPr>
          </p:nvSpPr>
          <p:spPr>
            <a:xfrm>
              <a:off x="14640" y="3120"/>
              <a:ext cx="2050" cy="6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 algn="ctr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kumimoji="0" lang="zh-CN" altLang="en-US" sz="18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逻辑地址</a:t>
              </a:r>
              <a:endParaRPr kumimoji="0" lang="zh-CN" altLang="en-US" sz="18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3200" y="2467"/>
              <a:ext cx="3402" cy="805"/>
            </a:xfrm>
            <a:prstGeom prst="rect">
              <a:avLst/>
            </a:prstGeom>
            <a:solidFill>
              <a:srgbClr val="A1DC04">
                <a:alpha val="40000"/>
              </a:srgbClr>
            </a:solidFill>
          </p:spPr>
          <p:txBody>
            <a:bodyPr wrap="square" rtlCol="0" anchor="b" anchorCtr="0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kumimoji="0" lang="en-US" altLang="zh-CN" sz="1800" b="1" baseline="3000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                          </a:t>
              </a:r>
              <a:endParaRPr kumimoji="0" lang="en-US" altLang="zh-CN" sz="2800" b="1" baseline="30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4295" y="3672"/>
              <a:ext cx="3778" cy="805"/>
            </a:xfrm>
            <a:prstGeom prst="rect">
              <a:avLst/>
            </a:prstGeom>
            <a:solidFill>
              <a:srgbClr val="A1DC04">
                <a:alpha val="40000"/>
              </a:srgbClr>
            </a:solidFill>
          </p:spPr>
          <p:txBody>
            <a:bodyPr wrap="square" rtlCol="0" anchor="b" anchorCtr="0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kumimoji="0" lang="en-US" altLang="zh-CN" sz="1800" b="1" baseline="3000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                          </a:t>
              </a:r>
              <a:endParaRPr kumimoji="0" lang="en-US" altLang="zh-CN" sz="2800" b="1" baseline="30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288530" y="5486400"/>
            <a:ext cx="4700270" cy="6286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物理地址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段地址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* 2</a:t>
            </a:r>
            <a:r>
              <a:rPr lang="en-US" altLang="zh-CN" sz="2000" b="1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endParaRPr kumimoji="0" lang="zh-CN" altLang="en-US" sz="20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9077325" y="2895600"/>
            <a:ext cx="2397125" cy="423545"/>
          </a:xfrm>
          <a:prstGeom prst="rect">
            <a:avLst/>
          </a:prstGeom>
          <a:solidFill>
            <a:srgbClr val="A1DC04"/>
          </a:solidFill>
        </p:spPr>
        <p:txBody>
          <a:bodyPr wrap="square" rtlCol="0" anchor="t">
            <a:spAutoFit/>
          </a:bodyPr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18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由指令提供</a:t>
            </a:r>
            <a:endParaRPr kumimoji="0" lang="en-US" altLang="zh-CN" sz="1800" b="1" baseline="300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6" grpId="0"/>
      <p:bldP spid="15" grpId="0" bldLvl="0" animBg="1"/>
      <p:bldP spid="4" grpId="0" bldLvl="0" animBg="1"/>
      <p:bldP spid="10" grpId="0" animBg="1"/>
      <p:bldP spid="2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219322-BD8B-4852-ACFB-170C11716585}" type="slidenum">
              <a:rPr lang="en-US" altLang="zh-CN" sz="2135"/>
            </a:fld>
            <a:endParaRPr lang="en-US" altLang="zh-CN" sz="2135"/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762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四、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存储器结构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2000" y="5029200"/>
            <a:ext cx="10387965" cy="117094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结论：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）一对逻辑地址（段地址：偏移地址）可以确定唯一的物理地址。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        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）一个物理地址可以对应多个逻辑地址</a:t>
            </a:r>
            <a:r>
              <a:rPr kumimoji="0" lang="zh-CN" altLang="en-US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kumimoji="0" lang="zh-CN" altLang="en-US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762000" y="1850390"/>
            <a:ext cx="10453370" cy="11391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练习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若一个程序开始执行前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(CS)=97F0H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(IP)=2B40H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，则该程序的第一个字节的物理地址是多少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762000" y="3733800"/>
            <a:ext cx="10387330" cy="1148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练习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实模式下，段地址和偏移地址为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3017H:000A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的存储单元的物理地址是什么？如果段地址和偏移地址为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3015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:002A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3010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:007A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呢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850900" y="3035300"/>
            <a:ext cx="10363835" cy="574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eaLnBrk="1" latinLnBrk="0" hangingPunct="1">
              <a:lnSpc>
                <a:spcPct val="125000"/>
              </a:lnSpc>
            </a:pPr>
            <a:r>
              <a:rPr lang="en-US" sz="2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 = (CS)* 16 + (IP) = 97F0H*16 + 2B40H </a:t>
            </a:r>
            <a:r>
              <a:rPr lang="en-US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09AA40H</a:t>
            </a:r>
            <a:endParaRPr lang="en-US" sz="22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3239770" y="1143000"/>
            <a:ext cx="6055995" cy="57531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rIns="179705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物理地址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段地址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* 2</a:t>
            </a:r>
            <a:r>
              <a:rPr lang="en-US" altLang="zh-CN" b="1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endParaRPr kumimoji="0" lang="zh-CN" altLang="en-US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5" grpId="0" bldLvl="0" animBg="1"/>
      <p:bldP spid="6" grpId="0" bldLvl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D0AAA2-06C2-47B0-B8E3-CA3467BF133A}" type="slidenum">
              <a:rPr lang="en-US" altLang="zh-CN" sz="2135"/>
            </a:fld>
            <a:endParaRPr lang="en-US" altLang="zh-CN" sz="2135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310" y="1221740"/>
            <a:ext cx="11369040" cy="4263390"/>
          </a:xfrm>
        </p:spPr>
        <p:txBody>
          <a:bodyPr/>
          <a:lstStyle/>
          <a:p>
            <a:pPr marL="0"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None/>
            </a:pPr>
            <a:r>
              <a:rPr kumimoji="0"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练习</a:t>
            </a:r>
            <a:r>
              <a:rPr kumimoji="0" lang="en-US" altLang="zh-CN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kumimoji="0"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位字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1EE5H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2A3CH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分别存放在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微机的存储器的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000B0H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000B2H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单元中，请用图表示出它们在存储器里的存放情况。</a:t>
            </a:r>
            <a:endParaRPr kumimoji="0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 algn="l" latinLnBrk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95000"/>
              <a:buFont typeface="+mj-lt"/>
              <a:buNone/>
            </a:pPr>
            <a:endParaRPr kumimoji="0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/>
        </p:nvSpPr>
        <p:spPr>
          <a:xfrm>
            <a:off x="0" y="76200"/>
            <a:ext cx="12209145" cy="739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华文中宋" panose="02010600040101010101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  <a:cs typeface="华文中宋" panose="0201060004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  <a:cs typeface="华文中宋" panose="0201060004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  <a:cs typeface="华文中宋" panose="0201060004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  <a:cs typeface="华文中宋" panose="0201060004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</a:defRPr>
            </a:lvl9pPr>
          </a:lstStyle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四、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存储器结构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571625" y="3736340"/>
          <a:ext cx="1414145" cy="2016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145"/>
              </a:tblGrid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3171825" y="3598545"/>
            <a:ext cx="1992630" cy="1938020"/>
            <a:chOff x="5040" y="4823"/>
            <a:chExt cx="3138" cy="3052"/>
          </a:xfrm>
        </p:grpSpPr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5041" y="5040"/>
              <a:ext cx="2045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000B0H</a:t>
              </a:r>
              <a:endPara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5040" y="5668"/>
              <a:ext cx="209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000B1H</a:t>
              </a:r>
              <a:endPara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5041" y="6327"/>
              <a:ext cx="209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000B2H</a:t>
              </a:r>
              <a:endPara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5041" y="6972"/>
              <a:ext cx="209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000B3H</a:t>
              </a:r>
              <a:endPara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cxnSp>
          <p:nvCxnSpPr>
            <p:cNvPr id="2" name="直接箭头连接符 1"/>
            <p:cNvCxnSpPr/>
            <p:nvPr/>
          </p:nvCxnSpPr>
          <p:spPr>
            <a:xfrm>
              <a:off x="7113" y="5190"/>
              <a:ext cx="0" cy="23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7440" y="4823"/>
              <a:ext cx="738" cy="30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地址增加方向</a:t>
              </a:r>
              <a:endPara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aphicFrame>
        <p:nvGraphicFramePr>
          <p:cNvPr id="14" name="表格 13"/>
          <p:cNvGraphicFramePr/>
          <p:nvPr>
            <p:custDataLst>
              <p:tags r:id="rId6"/>
            </p:custDataLst>
          </p:nvPr>
        </p:nvGraphicFramePr>
        <p:xfrm>
          <a:off x="6600825" y="3728720"/>
          <a:ext cx="1414145" cy="2016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145"/>
              </a:tblGrid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8201025" y="3585845"/>
            <a:ext cx="1992630" cy="1938020"/>
            <a:chOff x="5040" y="4815"/>
            <a:chExt cx="3138" cy="3052"/>
          </a:xfrm>
        </p:grpSpPr>
        <p:sp>
          <p:nvSpPr>
            <p:cNvPr id="17" name="文本框 16"/>
            <p:cNvSpPr txBox="1"/>
            <p:nvPr>
              <p:custDataLst>
                <p:tags r:id="rId7"/>
              </p:custDataLst>
            </p:nvPr>
          </p:nvSpPr>
          <p:spPr>
            <a:xfrm>
              <a:off x="5040" y="5068"/>
              <a:ext cx="209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000B3H</a:t>
              </a:r>
              <a:endPara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8"/>
              </p:custDataLst>
            </p:nvPr>
          </p:nvSpPr>
          <p:spPr>
            <a:xfrm>
              <a:off x="5041" y="5727"/>
              <a:ext cx="209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000B2H</a:t>
              </a:r>
              <a:endPara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9"/>
              </p:custDataLst>
            </p:nvPr>
          </p:nvSpPr>
          <p:spPr>
            <a:xfrm>
              <a:off x="5041" y="6372"/>
              <a:ext cx="209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000B1H</a:t>
              </a:r>
              <a:endPara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5041" y="6952"/>
              <a:ext cx="209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000B0H</a:t>
              </a:r>
              <a:endPara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cxnSp>
          <p:nvCxnSpPr>
            <p:cNvPr id="21" name="直接箭头连接符 20"/>
            <p:cNvCxnSpPr/>
            <p:nvPr>
              <p:custDataLst>
                <p:tags r:id="rId11"/>
              </p:custDataLst>
            </p:nvPr>
          </p:nvCxnSpPr>
          <p:spPr>
            <a:xfrm>
              <a:off x="7113" y="5190"/>
              <a:ext cx="0" cy="23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>
              <p:custDataLst>
                <p:tags r:id="rId12"/>
              </p:custDataLst>
            </p:nvPr>
          </p:nvSpPr>
          <p:spPr>
            <a:xfrm>
              <a:off x="7440" y="4815"/>
              <a:ext cx="738" cy="30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地址增加方向</a:t>
              </a:r>
              <a:endPara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1143000" y="2514600"/>
            <a:ext cx="9571990" cy="618490"/>
          </a:xfrm>
          <a:prstGeom prst="roundRect">
            <a:avLst>
              <a:gd name="adj" fmla="val 10222"/>
            </a:avLst>
          </a:prstGeom>
          <a:solidFill>
            <a:srgbClr val="FFFF9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eaLnBrk="1" latinLnBrk="0" hangingPunct="1">
              <a:lnSpc>
                <a:spcPct val="1250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规则：按字存取时，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低字节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存放在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低地址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高字节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存放在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高地址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828800" y="3728720"/>
            <a:ext cx="892810" cy="824865"/>
            <a:chOff x="2880" y="4788"/>
            <a:chExt cx="1406" cy="1299"/>
          </a:xfrm>
        </p:grpSpPr>
        <p:sp>
          <p:nvSpPr>
            <p:cNvPr id="24" name="文本框 23"/>
            <p:cNvSpPr txBox="1"/>
            <p:nvPr/>
          </p:nvSpPr>
          <p:spPr>
            <a:xfrm>
              <a:off x="2880" y="4788"/>
              <a:ext cx="140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None/>
              </a:pPr>
              <a:r>
                <a:rPr lang="en-US" altLang="zh-CN" sz="2000" b="1">
                  <a:solidFill>
                    <a:srgbClr val="0000FF"/>
                  </a:solidFill>
                  <a:sym typeface="+mn-ea"/>
                </a:rPr>
                <a:t>0</a:t>
              </a:r>
              <a:r>
                <a:rPr lang="en-US" altLang="zh-CN" sz="2000" b="1">
                  <a:sym typeface="+mn-ea"/>
                </a:rPr>
                <a:t>E5H</a:t>
              </a:r>
              <a:endParaRPr lang="en-US" altLang="zh-CN" sz="2000" b="1">
                <a:sym typeface="+mn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3"/>
              </p:custDataLst>
            </p:nvPr>
          </p:nvSpPr>
          <p:spPr>
            <a:xfrm>
              <a:off x="2880" y="5459"/>
              <a:ext cx="140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None/>
              </a:pPr>
              <a:r>
                <a:rPr lang="en-US" altLang="zh-CN" sz="2000" b="1">
                  <a:sym typeface="+mn-ea"/>
                </a:rPr>
                <a:t>1EH</a:t>
              </a:r>
              <a:endParaRPr lang="en-US" altLang="zh-CN" sz="2000" b="1"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828800" y="4560570"/>
            <a:ext cx="892810" cy="801370"/>
            <a:chOff x="2880" y="6098"/>
            <a:chExt cx="1406" cy="1262"/>
          </a:xfrm>
        </p:grpSpPr>
        <p:sp>
          <p:nvSpPr>
            <p:cNvPr id="26" name="文本框 25"/>
            <p:cNvSpPr txBox="1"/>
            <p:nvPr>
              <p:custDataLst>
                <p:tags r:id="rId14"/>
              </p:custDataLst>
            </p:nvPr>
          </p:nvSpPr>
          <p:spPr>
            <a:xfrm>
              <a:off x="2880" y="6732"/>
              <a:ext cx="140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None/>
              </a:pPr>
              <a:r>
                <a:rPr lang="en-US" altLang="zh-CN" sz="2000" b="1">
                  <a:sym typeface="+mn-ea"/>
                </a:rPr>
                <a:t>2AH</a:t>
              </a:r>
              <a:endParaRPr lang="en-US" altLang="zh-CN" sz="2000" b="1">
                <a:sym typeface="+mn-ea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15"/>
              </p:custDataLst>
            </p:nvPr>
          </p:nvSpPr>
          <p:spPr>
            <a:xfrm>
              <a:off x="2880" y="6098"/>
              <a:ext cx="140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None/>
              </a:pPr>
              <a:r>
                <a:rPr lang="en-US" altLang="zh-CN" sz="2000" b="1">
                  <a:sym typeface="+mn-ea"/>
                </a:rPr>
                <a:t>3CH</a:t>
              </a:r>
              <a:endParaRPr lang="en-US" altLang="zh-CN" sz="2000" b="1"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874510" y="4553585"/>
            <a:ext cx="892810" cy="801370"/>
            <a:chOff x="2880" y="6098"/>
            <a:chExt cx="1406" cy="1262"/>
          </a:xfrm>
        </p:grpSpPr>
        <p:sp>
          <p:nvSpPr>
            <p:cNvPr id="32" name="文本框 31"/>
            <p:cNvSpPr txBox="1"/>
            <p:nvPr>
              <p:custDataLst>
                <p:tags r:id="rId16"/>
              </p:custDataLst>
            </p:nvPr>
          </p:nvSpPr>
          <p:spPr>
            <a:xfrm>
              <a:off x="2880" y="6732"/>
              <a:ext cx="140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None/>
              </a:pPr>
              <a:r>
                <a:rPr lang="en-US" altLang="zh-CN" sz="2000" b="1">
                  <a:solidFill>
                    <a:srgbClr val="0000FF"/>
                  </a:solidFill>
                  <a:sym typeface="+mn-ea"/>
                </a:rPr>
                <a:t>0</a:t>
              </a:r>
              <a:r>
                <a:rPr lang="en-US" altLang="zh-CN" sz="2000" b="1">
                  <a:sym typeface="+mn-ea"/>
                </a:rPr>
                <a:t>E5H</a:t>
              </a:r>
              <a:endParaRPr lang="en-US" altLang="zh-CN" sz="2000" b="1">
                <a:sym typeface="+mn-ea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7"/>
              </p:custDataLst>
            </p:nvPr>
          </p:nvSpPr>
          <p:spPr>
            <a:xfrm>
              <a:off x="2880" y="6098"/>
              <a:ext cx="140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None/>
              </a:pPr>
              <a:r>
                <a:rPr lang="en-US" altLang="zh-CN" sz="2000" b="1">
                  <a:sym typeface="+mn-ea"/>
                </a:rPr>
                <a:t>1EH</a:t>
              </a:r>
              <a:endParaRPr lang="en-US" altLang="zh-CN" sz="2000" b="1"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874510" y="3752215"/>
            <a:ext cx="892810" cy="801370"/>
            <a:chOff x="2880" y="6714"/>
            <a:chExt cx="1406" cy="1262"/>
          </a:xfrm>
        </p:grpSpPr>
        <p:sp>
          <p:nvSpPr>
            <p:cNvPr id="35" name="文本框 34"/>
            <p:cNvSpPr txBox="1"/>
            <p:nvPr>
              <p:custDataLst>
                <p:tags r:id="rId18"/>
              </p:custDataLst>
            </p:nvPr>
          </p:nvSpPr>
          <p:spPr>
            <a:xfrm>
              <a:off x="2880" y="7348"/>
              <a:ext cx="140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None/>
              </a:pPr>
              <a:r>
                <a:rPr lang="en-US" altLang="zh-CN" sz="2000" b="1">
                  <a:sym typeface="+mn-ea"/>
                </a:rPr>
                <a:t>3CH</a:t>
              </a:r>
              <a:endParaRPr lang="en-US" altLang="zh-CN" sz="2000" b="1"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9"/>
              </p:custDataLst>
            </p:nvPr>
          </p:nvSpPr>
          <p:spPr>
            <a:xfrm>
              <a:off x="2880" y="6714"/>
              <a:ext cx="140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None/>
              </a:pPr>
              <a:r>
                <a:rPr lang="en-US" altLang="zh-CN" sz="2000" b="1">
                  <a:sym typeface="+mn-ea"/>
                </a:rPr>
                <a:t>2AH</a:t>
              </a:r>
              <a:endParaRPr lang="en-US" altLang="zh-CN" sz="2000" b="1">
                <a:sym typeface="+mn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D0AAA2-06C2-47B0-B8E3-CA3467BF133A}" type="slidenum">
              <a:rPr lang="en-US" altLang="zh-CN" sz="2135"/>
            </a:fld>
            <a:endParaRPr lang="en-US" altLang="zh-CN" sz="2135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310" y="1145540"/>
            <a:ext cx="11472545" cy="4889500"/>
          </a:xfrm>
        </p:spPr>
        <p:txBody>
          <a:bodyPr/>
          <a:lstStyle/>
          <a:p>
            <a:pPr marL="0" lvl="0" indent="0" algn="l" latinLnBrk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95000"/>
              <a:buFont typeface="+mj-lt"/>
              <a:buNone/>
            </a:pPr>
            <a:r>
              <a:rPr kumimoji="0"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练习</a:t>
            </a:r>
            <a:r>
              <a:rPr kumimoji="0" lang="en-US" altLang="zh-CN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</a:t>
            </a:r>
            <a:r>
              <a:rPr kumimoji="0"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微机的存储中存放信息如下图，请读出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30021H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30023H</a:t>
            </a:r>
            <a:r>
              <a:rPr kumimoji="0"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字节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单元的内容，以及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30020H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30022H</a:t>
            </a:r>
            <a:r>
              <a:rPr kumimoji="0"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单元的内容。</a:t>
            </a:r>
            <a:endParaRPr kumimoji="0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/>
        </p:nvSpPr>
        <p:spPr>
          <a:xfrm>
            <a:off x="0" y="76200"/>
            <a:ext cx="12209145" cy="739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华文中宋" panose="02010600040101010101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  <a:cs typeface="华文中宋" panose="0201060004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  <a:cs typeface="华文中宋" panose="0201060004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  <a:cs typeface="华文中宋" panose="0201060004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  <a:cs typeface="华文中宋" panose="0201060004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charset="-122"/>
              </a:defRPr>
            </a:lvl9pPr>
          </a:lstStyle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四、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存储器结构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828800" y="2534920"/>
          <a:ext cx="1414145" cy="2016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145"/>
              </a:tblGrid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12H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34H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0ABH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0CDH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0EFH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429000" y="2534920"/>
            <a:ext cx="1330325" cy="1993900"/>
            <a:chOff x="13919" y="6000"/>
            <a:chExt cx="2967" cy="3140"/>
          </a:xfrm>
        </p:grpSpPr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13920" y="6000"/>
              <a:ext cx="289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30020H</a:t>
              </a:r>
              <a:endPara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3919" y="6628"/>
              <a:ext cx="296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30021H</a:t>
              </a:r>
              <a:endParaRPr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13920" y="7287"/>
              <a:ext cx="296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30022H</a:t>
              </a:r>
              <a:endPara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13920" y="7932"/>
              <a:ext cx="296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30023H</a:t>
              </a:r>
              <a:endPara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13920" y="8512"/>
              <a:ext cx="296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30024H</a:t>
              </a:r>
              <a:endPara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2" name="左中括号 1"/>
          <p:cNvSpPr/>
          <p:nvPr/>
        </p:nvSpPr>
        <p:spPr>
          <a:xfrm>
            <a:off x="1609090" y="2570480"/>
            <a:ext cx="173355" cy="756285"/>
          </a:xfrm>
          <a:prstGeom prst="leftBracket">
            <a:avLst>
              <a:gd name="adj" fmla="val 5653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582670" y="5083175"/>
            <a:ext cx="2589530" cy="398780"/>
            <a:chOff x="9242" y="3840"/>
            <a:chExt cx="4078" cy="628"/>
          </a:xfrm>
        </p:grpSpPr>
        <p:sp>
          <p:nvSpPr>
            <p:cNvPr id="24" name="文本框 23"/>
            <p:cNvSpPr txBox="1"/>
            <p:nvPr>
              <p:custDataLst>
                <p:tags r:id="rId7"/>
              </p:custDataLst>
            </p:nvPr>
          </p:nvSpPr>
          <p:spPr>
            <a:xfrm>
              <a:off x="9242" y="3840"/>
              <a:ext cx="140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buNone/>
              </a:pPr>
              <a:r>
                <a:rPr lang="en-US" altLang="zh-CN" sz="2000" b="1">
                  <a:solidFill>
                    <a:schemeClr val="tx1"/>
                  </a:solidFill>
                  <a:sym typeface="+mn-ea"/>
                </a:rPr>
                <a:t>34H</a:t>
              </a:r>
              <a:endParaRPr lang="en-US" altLang="zh-CN" sz="2000" b="1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8"/>
              </p:custDataLst>
            </p:nvPr>
          </p:nvSpPr>
          <p:spPr>
            <a:xfrm>
              <a:off x="11669" y="3840"/>
              <a:ext cx="165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None/>
              </a:pPr>
              <a:r>
                <a:rPr lang="en-US" altLang="zh-CN" sz="2000" b="1">
                  <a:solidFill>
                    <a:schemeClr val="tx1"/>
                  </a:solidFill>
                  <a:sym typeface="+mn-ea"/>
                </a:rPr>
                <a:t>0CDH</a:t>
              </a:r>
              <a:endParaRPr lang="en-US" altLang="zh-CN" sz="2000" b="1">
                <a:solidFill>
                  <a:schemeClr val="tx1"/>
                </a:solidFill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582670" y="5641340"/>
            <a:ext cx="12382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None/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3412H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左中括号 16"/>
          <p:cNvSpPr/>
          <p:nvPr>
            <p:custDataLst>
              <p:tags r:id="rId9"/>
            </p:custDataLst>
          </p:nvPr>
        </p:nvSpPr>
        <p:spPr>
          <a:xfrm>
            <a:off x="1608455" y="3352800"/>
            <a:ext cx="173355" cy="756285"/>
          </a:xfrm>
          <a:prstGeom prst="leftBracket">
            <a:avLst>
              <a:gd name="adj" fmla="val 5653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5181600" y="5641340"/>
            <a:ext cx="13157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None/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0CDABH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28800" y="5021580"/>
            <a:ext cx="16764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字节访问：</a:t>
            </a:r>
            <a:endParaRPr kumimoji="0" lang="en-US" altLang="zh-CN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57375" y="5574665"/>
            <a:ext cx="16764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字访问：</a:t>
            </a:r>
            <a:endParaRPr kumimoji="0" lang="en-US" altLang="zh-CN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11"/>
            </p:custDataLst>
          </p:nvPr>
        </p:nvSpPr>
        <p:spPr>
          <a:xfrm>
            <a:off x="5105400" y="2526030"/>
            <a:ext cx="6153150" cy="2068830"/>
          </a:xfrm>
          <a:prstGeom prst="roundRect">
            <a:avLst>
              <a:gd name="adj" fmla="val 6537"/>
            </a:avLst>
          </a:prstGeom>
          <a:solidFill>
            <a:srgbClr val="FFFF9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 eaLnBrk="1" latinLnBrk="0" hangingPunct="1">
              <a:lnSpc>
                <a:spcPct val="125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规则：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eaLnBrk="1" latinLnBrk="0" hangingPunct="1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字节访问：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直接从对应地址存取单个字节即可。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eaLnBrk="1" latinLnBrk="0" hangingPunct="1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字访问：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从起始地址开始依次取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个字节，</a:t>
            </a:r>
            <a:r>
              <a: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低地址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存放</a:t>
            </a:r>
            <a:r>
              <a: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低字节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高地址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存放</a:t>
            </a:r>
            <a:r>
              <a: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高字节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15" grpId="0"/>
      <p:bldP spid="15" grpId="1"/>
      <p:bldP spid="17" grpId="0" bldLvl="0" animBg="1"/>
      <p:bldP spid="17" grpId="1" animBg="1"/>
      <p:bldP spid="19" grpId="0"/>
      <p:bldP spid="19" grpId="1"/>
      <p:bldP spid="21" grpId="0"/>
      <p:bldP spid="21" grpId="1"/>
      <p:bldP spid="23" grpId="0" bldLvl="0" animBg="1"/>
      <p:bldP spid="23" grpId="1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61820" y="4554220"/>
            <a:ext cx="8312785" cy="1808480"/>
          </a:xfrm>
        </p:spPr>
        <p:txBody>
          <a:bodyPr/>
          <a:lstStyle/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雷艳静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Tel: 135 8838 0260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Email: leiyj@zjut.edu.cn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676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FD9EA6-BD0A-45B8-A1F3-BE04E1BCD14D}" type="slidenum">
              <a:rPr lang="en-US" altLang="zh-CN" sz="2135"/>
            </a:fld>
            <a:endParaRPr lang="en-US" altLang="zh-CN" sz="2135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14400"/>
            <a:ext cx="5683885" cy="1227455"/>
          </a:xfrm>
          <a:prstGeom prst="rect">
            <a:avLst/>
          </a:prstGeom>
        </p:spPr>
      </p:pic>
      <p:sp>
        <p:nvSpPr>
          <p:cNvPr id="4" name="Rectangle 2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0" y="2567940"/>
            <a:ext cx="12192000" cy="173101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174362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>
          <a:xfrm>
            <a:off x="0" y="2590800"/>
            <a:ext cx="12192000" cy="1708150"/>
          </a:xfrm>
        </p:spPr>
        <p:txBody>
          <a:bodyPr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章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80x86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指令系统与寻址方式</a:t>
            </a:r>
            <a:endParaRPr lang="zh-CN" altLang="en-US" sz="5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指令系统与寻址方式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5058" name="Rectangle 2"/>
          <p:cNvSpPr/>
          <p:nvPr/>
        </p:nvSpPr>
        <p:spPr>
          <a:xfrm>
            <a:off x="638810" y="1155065"/>
            <a:ext cx="11132185" cy="459486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数据寻址方式（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种）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：题型类似期中考试，但比期中考试略难。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程序寻址方式仅理解，不直接考核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常用指令（30种）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1" indent="-45720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数据传送指令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种：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MOV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XCHG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LEA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PUSH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POP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1" indent="-45720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ADD/ADC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INC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SUB/SBB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DEC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MUL/IMUL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DIV/IDIV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CMP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1" indent="-45720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逻辑指令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种：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XOR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TEST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1" indent="-45720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移位指令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种：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ROR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1" indent="-45720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处理器指令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种：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CLI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STI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NOP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HLT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2540000" y="1295400"/>
            <a:ext cx="7416800" cy="121920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6" name="Group 233"/>
          <p:cNvGrpSpPr/>
          <p:nvPr/>
        </p:nvGrpSpPr>
        <p:grpSpPr bwMode="auto">
          <a:xfrm>
            <a:off x="3003551" y="520700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71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指令系统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72" name="Text Box 237"/>
            <p:cNvSpPr txBox="1">
              <a:spLocks noChangeArrowheads="1"/>
            </p:cNvSpPr>
            <p:nvPr/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747" name="Group 238"/>
          <p:cNvGrpSpPr/>
          <p:nvPr/>
        </p:nvGrpSpPr>
        <p:grpSpPr bwMode="auto">
          <a:xfrm>
            <a:off x="3003551" y="2743200"/>
            <a:ext cx="6756400" cy="740833"/>
            <a:chOff x="1248" y="2640"/>
            <a:chExt cx="3192" cy="350"/>
          </a:xfrm>
        </p:grpSpPr>
        <p:sp>
          <p:nvSpPr>
            <p:cNvPr id="31765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6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67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664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数据寻址方式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68" name="Text Box 242"/>
            <p:cNvSpPr txBox="1">
              <a:spLocks noChangeArrowheads="1"/>
            </p:cNvSpPr>
            <p:nvPr/>
          </p:nvSpPr>
          <p:spPr bwMode="gray">
            <a:xfrm>
              <a:off x="1347" y="265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748" name="Group 243"/>
          <p:cNvGrpSpPr/>
          <p:nvPr/>
        </p:nvGrpSpPr>
        <p:grpSpPr bwMode="auto">
          <a:xfrm>
            <a:off x="3003551" y="3958167"/>
            <a:ext cx="6779682" cy="740833"/>
            <a:chOff x="1248" y="3230"/>
            <a:chExt cx="3203" cy="350"/>
          </a:xfrm>
        </p:grpSpPr>
        <p:sp>
          <p:nvSpPr>
            <p:cNvPr id="31761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2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63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675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</a:rPr>
                <a:t>程序寻址方式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</a:endParaRPr>
            </a:p>
          </p:txBody>
        </p:sp>
        <p:sp>
          <p:nvSpPr>
            <p:cNvPr id="31764" name="Text Box 247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4455"/>
            <a:ext cx="12217400" cy="74676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指令系统与寻址方式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1752" name="Group 248"/>
          <p:cNvGrpSpPr/>
          <p:nvPr/>
        </p:nvGrpSpPr>
        <p:grpSpPr bwMode="auto">
          <a:xfrm>
            <a:off x="3003551" y="1570567"/>
            <a:ext cx="6646333" cy="740833"/>
            <a:chOff x="1248" y="3230"/>
            <a:chExt cx="3140" cy="350"/>
          </a:xfrm>
        </p:grpSpPr>
        <p:sp>
          <p:nvSpPr>
            <p:cNvPr id="31753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54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5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208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</a:rPr>
                <a:t>指令系统概述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6" name="Text Box 252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534035" y="1758315"/>
            <a:ext cx="11090910" cy="3682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marL="815975" lvl="1" indent="-35687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计算机执行</a:t>
            </a:r>
            <a:r>
              <a:rPr kumimoji="0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某种操作的命令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，是计算机运行的最小功能单位。</a:t>
            </a:r>
            <a:endParaRPr kumimoji="0"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指令系统：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该计算机能够执行的全部指令的集合。</a:t>
            </a:r>
            <a:endParaRPr lang="zh-CN" altLang="en-US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指令组成部分：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操作码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操作数。</a:t>
            </a:r>
            <a:endParaRPr kumimoji="0"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 algn="l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寻址方式：</a:t>
            </a:r>
            <a:endParaRPr kumimoji="0" lang="zh-CN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3175" lvl="2" indent="-356870" algn="l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数据寻址：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求出存放</a:t>
            </a:r>
            <a:r>
              <a:rPr kumimoji="0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操作数有效地址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从而得到</a:t>
            </a:r>
            <a:r>
              <a:rPr kumimoji="0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操作数值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的方法。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3175" lvl="2" indent="-356870" algn="l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程序寻址：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求出存放</a:t>
            </a:r>
            <a:r>
              <a:rPr kumimoji="0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指令的有效地址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从而得到</a:t>
            </a:r>
            <a:r>
              <a:rPr kumimoji="0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的方法。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688022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一、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指令系统概述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534035" y="1180465"/>
            <a:ext cx="1109091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p>
            <a:pPr marL="342900" indent="-34290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b="1" noProof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基本概念</a:t>
            </a:r>
            <a:endParaRPr lang="zh-CN" altLang="en-US" sz="2800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8890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指令的组成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pic>
        <p:nvPicPr>
          <p:cNvPr id="19458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635" y="1219200"/>
            <a:ext cx="3449320" cy="5204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819400"/>
            <a:ext cx="4201160" cy="2976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圆角矩形 3"/>
          <p:cNvSpPr/>
          <p:nvPr/>
        </p:nvSpPr>
        <p:spPr>
          <a:xfrm>
            <a:off x="1349375" y="3638550"/>
            <a:ext cx="2560320" cy="1997075"/>
          </a:xfrm>
          <a:prstGeom prst="roundRect">
            <a:avLst>
              <a:gd name="adj" fmla="val 378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241290" y="1517015"/>
            <a:ext cx="4871085" cy="575945"/>
            <a:chOff x="2134" y="2389"/>
            <a:chExt cx="7671" cy="907"/>
          </a:xfrm>
        </p:grpSpPr>
        <p:sp>
          <p:nvSpPr>
            <p:cNvPr id="31800" name="Rectangle 7"/>
            <p:cNvSpPr/>
            <p:nvPr>
              <p:custDataLst>
                <p:tags r:id="rId4"/>
              </p:custDataLst>
            </p:nvPr>
          </p:nvSpPr>
          <p:spPr>
            <a:xfrm>
              <a:off x="2134" y="2390"/>
              <a:ext cx="1964" cy="907"/>
            </a:xfrm>
            <a:prstGeom prst="rect">
              <a:avLst/>
            </a:prstGeom>
            <a:solidFill>
              <a:srgbClr val="ADE3FF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操作码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94" name="Rectangle 14"/>
            <p:cNvSpPr/>
            <p:nvPr>
              <p:custDataLst>
                <p:tags r:id="rId5"/>
              </p:custDataLst>
            </p:nvPr>
          </p:nvSpPr>
          <p:spPr>
            <a:xfrm>
              <a:off x="4097" y="2390"/>
              <a:ext cx="1903" cy="907"/>
            </a:xfrm>
            <a:prstGeom prst="rect">
              <a:avLst/>
            </a:prstGeom>
            <a:solidFill>
              <a:srgbClr val="FFCC99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操作数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" name="Rectangle 14"/>
            <p:cNvSpPr/>
            <p:nvPr>
              <p:custDataLst>
                <p:tags r:id="rId6"/>
              </p:custDataLst>
            </p:nvPr>
          </p:nvSpPr>
          <p:spPr>
            <a:xfrm>
              <a:off x="6000" y="2390"/>
              <a:ext cx="1903" cy="907"/>
            </a:xfrm>
            <a:prstGeom prst="rect">
              <a:avLst/>
            </a:prstGeom>
            <a:solidFill>
              <a:srgbClr val="FFCC99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……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" name="Rectangle 14"/>
            <p:cNvSpPr/>
            <p:nvPr>
              <p:custDataLst>
                <p:tags r:id="rId7"/>
              </p:custDataLst>
            </p:nvPr>
          </p:nvSpPr>
          <p:spPr>
            <a:xfrm>
              <a:off x="7903" y="2389"/>
              <a:ext cx="1903" cy="907"/>
            </a:xfrm>
            <a:prstGeom prst="rect">
              <a:avLst/>
            </a:prstGeom>
            <a:solidFill>
              <a:srgbClr val="FFCC99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操作数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72000" y="2121535"/>
            <a:ext cx="2324735" cy="1136015"/>
            <a:chOff x="1080" y="3341"/>
            <a:chExt cx="3661" cy="1789"/>
          </a:xfrm>
        </p:grpSpPr>
        <p:sp>
          <p:nvSpPr>
            <p:cNvPr id="31751" name="Line 19"/>
            <p:cNvSpPr/>
            <p:nvPr>
              <p:custDataLst>
                <p:tags r:id="rId8"/>
              </p:custDataLst>
            </p:nvPr>
          </p:nvSpPr>
          <p:spPr>
            <a:xfrm>
              <a:off x="3057" y="3341"/>
              <a:ext cx="1685" cy="1532"/>
            </a:xfrm>
            <a:prstGeom prst="line">
              <a:avLst/>
            </a:prstGeom>
            <a:ln w="38100" cap="sq" cmpd="sng">
              <a:solidFill>
                <a:srgbClr val="0000FF"/>
              </a:solidFill>
              <a:prstDash val="solid"/>
              <a:headEnd type="none" w="sm" len="sm"/>
              <a:tailEnd type="triangle" w="lg" len="lg"/>
            </a:ln>
          </p:spPr>
        </p:sp>
        <p:sp>
          <p:nvSpPr>
            <p:cNvPr id="11" name="圆角矩形标注 10"/>
            <p:cNvSpPr/>
            <p:nvPr>
              <p:custDataLst>
                <p:tags r:id="rId9"/>
              </p:custDataLst>
            </p:nvPr>
          </p:nvSpPr>
          <p:spPr>
            <a:xfrm>
              <a:off x="1080" y="3986"/>
              <a:ext cx="1977" cy="1145"/>
            </a:xfrm>
            <a:prstGeom prst="wedgeRoundRectCallout">
              <a:avLst>
                <a:gd name="adj1" fmla="val 76909"/>
                <a:gd name="adj2" fmla="val -58908"/>
                <a:gd name="adj3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r>
                <a:rPr kumimoji="0" lang="zh-CN" alt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执行</a:t>
              </a:r>
              <a:r>
                <a:rPr kumimoji="0" lang="zh-CN" altLang="en-US" sz="18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</a:rPr>
                <a:t>什么操作</a:t>
              </a:r>
              <a:r>
                <a:rPr kumimoji="0" lang="zh-CN" alt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？</a:t>
              </a:r>
              <a:endParaRPr kumimoji="0"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87870" y="2103120"/>
            <a:ext cx="4642485" cy="1559560"/>
            <a:chOff x="5042" y="3312"/>
            <a:chExt cx="7311" cy="2456"/>
          </a:xfrm>
        </p:grpSpPr>
        <p:sp>
          <p:nvSpPr>
            <p:cNvPr id="9" name="Line 19"/>
            <p:cNvSpPr/>
            <p:nvPr>
              <p:custDataLst>
                <p:tags r:id="rId10"/>
              </p:custDataLst>
            </p:nvPr>
          </p:nvSpPr>
          <p:spPr>
            <a:xfrm>
              <a:off x="5042" y="3341"/>
              <a:ext cx="315" cy="1493"/>
            </a:xfrm>
            <a:prstGeom prst="line">
              <a:avLst/>
            </a:prstGeom>
            <a:ln w="38100" cap="sq" cmpd="sng">
              <a:solidFill>
                <a:srgbClr val="F9680D"/>
              </a:solidFill>
              <a:prstDash val="solid"/>
              <a:headEnd type="none" w="sm" len="sm"/>
              <a:tailEnd type="triangle" w="lg" len="lg"/>
            </a:ln>
          </p:spPr>
        </p:sp>
        <p:sp>
          <p:nvSpPr>
            <p:cNvPr id="10" name="Line 19"/>
            <p:cNvSpPr/>
            <p:nvPr>
              <p:custDataLst>
                <p:tags r:id="rId11"/>
              </p:custDataLst>
            </p:nvPr>
          </p:nvSpPr>
          <p:spPr>
            <a:xfrm flipH="1">
              <a:off x="6263" y="3312"/>
              <a:ext cx="2497" cy="1522"/>
            </a:xfrm>
            <a:prstGeom prst="line">
              <a:avLst/>
            </a:prstGeom>
            <a:ln w="38100" cap="sq" cmpd="sng">
              <a:solidFill>
                <a:srgbClr val="F9680D"/>
              </a:solidFill>
              <a:prstDash val="solid"/>
              <a:headEnd type="none" w="sm" len="sm"/>
              <a:tailEnd type="triangle" w="lg" len="lg"/>
            </a:ln>
          </p:spPr>
        </p:sp>
        <p:sp>
          <p:nvSpPr>
            <p:cNvPr id="12" name="圆角矩形标注 11"/>
            <p:cNvSpPr/>
            <p:nvPr>
              <p:custDataLst>
                <p:tags r:id="rId12"/>
              </p:custDataLst>
            </p:nvPr>
          </p:nvSpPr>
          <p:spPr>
            <a:xfrm>
              <a:off x="8132" y="3840"/>
              <a:ext cx="4221" cy="1928"/>
            </a:xfrm>
            <a:prstGeom prst="wedgeRoundRectCallout">
              <a:avLst>
                <a:gd name="adj1" fmla="val -65043"/>
                <a:gd name="adj2" fmla="val -37707"/>
                <a:gd name="adj3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285750" indent="-285750" eaLnBrk="1" latinLnBrk="0" hangingPunct="1">
                <a:lnSpc>
                  <a:spcPct val="125000"/>
                </a:lnSpc>
                <a:buFont typeface="Wingdings" panose="05000000000000000000" charset="0"/>
                <a:buChar char="l"/>
              </a:pPr>
              <a:r>
                <a:rPr kumimoji="0" lang="zh-CN" altLang="en-US" sz="18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</a:rPr>
                <a:t>哪些数</a:t>
              </a:r>
              <a:r>
                <a:rPr kumimoji="0" lang="zh-CN" alt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参与操作？</a:t>
              </a:r>
              <a:endParaRPr kumimoji="0"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eaLnBrk="1" latinLnBrk="0" hangingPunct="1">
                <a:lnSpc>
                  <a:spcPct val="125000"/>
                </a:lnSpc>
                <a:buFont typeface="Wingdings" panose="05000000000000000000" charset="0"/>
                <a:buChar char="l"/>
              </a:pPr>
              <a:r>
                <a:rPr kumimoji="0" lang="zh-CN" alt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它们存放</a:t>
              </a:r>
              <a:r>
                <a:rPr kumimoji="0" lang="zh-CN" altLang="en-US" sz="18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</a:rPr>
                <a:t>在哪里</a:t>
              </a:r>
              <a:r>
                <a:rPr kumimoji="0" lang="zh-CN" alt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？</a:t>
              </a:r>
              <a:endParaRPr kumimoji="0"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eaLnBrk="1" latinLnBrk="0" hangingPunct="1">
                <a:lnSpc>
                  <a:spcPct val="125000"/>
                </a:lnSpc>
                <a:buFont typeface="Wingdings" panose="05000000000000000000" charset="0"/>
                <a:buChar char="l"/>
              </a:pPr>
              <a:r>
                <a:rPr kumimoji="0" lang="zh-CN" altLang="en-US" sz="18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</a:rPr>
                <a:t>值</a:t>
              </a:r>
              <a:r>
                <a:rPr kumimoji="0" lang="zh-CN" alt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是多少？</a:t>
              </a:r>
              <a:endParaRPr kumimoji="0"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指令的寻址方式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75640" y="1295400"/>
            <a:ext cx="4674870" cy="4575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rIns="144145" rtlCol="0" anchor="ctr" anchorCtr="0"/>
          <a:p>
            <a:pPr marL="15875" lvl="1" indent="-1587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冯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•诺依曼（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on Neumann）体系结构计算机存储系统中存储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类信息：数据，程序（指令），对应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类寻址。</a:t>
            </a:r>
            <a:endParaRPr kumimoji="0"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8775" lvl="0" indent="-35687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程序寻址方式：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寻找程序转移地址的方式：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JMP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CALL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等。</a:t>
            </a:r>
            <a:endParaRPr kumimoji="0"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8775" lvl="0" indent="-35687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数据寻址方式：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寻找操作数的方式。</a:t>
            </a:r>
            <a:endParaRPr kumimoji="0"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95615" y="3921125"/>
            <a:ext cx="3587115" cy="1612900"/>
            <a:chOff x="12484" y="5873"/>
            <a:chExt cx="5649" cy="2540"/>
          </a:xfrm>
        </p:grpSpPr>
        <p:sp>
          <p:nvSpPr>
            <p:cNvPr id="12308" name="Line 51"/>
            <p:cNvSpPr/>
            <p:nvPr>
              <p:custDataLst>
                <p:tags r:id="rId2"/>
              </p:custDataLst>
            </p:nvPr>
          </p:nvSpPr>
          <p:spPr>
            <a:xfrm>
              <a:off x="12484" y="5880"/>
              <a:ext cx="788" cy="386"/>
            </a:xfrm>
            <a:prstGeom prst="line">
              <a:avLst/>
            </a:prstGeom>
            <a:ln w="57150" cap="flat" cmpd="sng">
              <a:solidFill>
                <a:srgbClr val="F9680D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09" name="Oval 53"/>
            <p:cNvSpPr/>
            <p:nvPr>
              <p:custDataLst>
                <p:tags r:id="rId3"/>
              </p:custDataLst>
            </p:nvPr>
          </p:nvSpPr>
          <p:spPr>
            <a:xfrm>
              <a:off x="15458" y="7088"/>
              <a:ext cx="2675" cy="1325"/>
            </a:xfrm>
            <a:prstGeom prst="ellipse">
              <a:avLst/>
            </a:prstGeom>
            <a:solidFill>
              <a:srgbClr val="FEC85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kumimoji="1" sz="20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操作数的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寻址问题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Line 45"/>
            <p:cNvSpPr/>
            <p:nvPr>
              <p:custDataLst>
                <p:tags r:id="rId4"/>
              </p:custDataLst>
            </p:nvPr>
          </p:nvSpPr>
          <p:spPr>
            <a:xfrm rot="21120000">
              <a:off x="15123" y="6980"/>
              <a:ext cx="557" cy="454"/>
            </a:xfrm>
            <a:prstGeom prst="line">
              <a:avLst/>
            </a:prstGeom>
            <a:ln w="57150" cap="flat" cmpd="sng">
              <a:solidFill>
                <a:srgbClr val="F9680D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07" name="Oval 50"/>
            <p:cNvSpPr/>
            <p:nvPr>
              <p:custDataLst>
                <p:tags r:id="rId5"/>
              </p:custDataLst>
            </p:nvPr>
          </p:nvSpPr>
          <p:spPr>
            <a:xfrm>
              <a:off x="13172" y="5873"/>
              <a:ext cx="2275" cy="1283"/>
            </a:xfrm>
            <a:prstGeom prst="ellipse">
              <a:avLst/>
            </a:prstGeom>
            <a:solidFill>
              <a:srgbClr val="FFFF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kumimoji="1" sz="20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数据放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哪里？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091805" y="2211070"/>
            <a:ext cx="3603625" cy="1581785"/>
            <a:chOff x="12311" y="3323"/>
            <a:chExt cx="5675" cy="2491"/>
          </a:xfrm>
        </p:grpSpPr>
        <p:sp>
          <p:nvSpPr>
            <p:cNvPr id="12303" name="Line 45"/>
            <p:cNvSpPr/>
            <p:nvPr>
              <p:custDataLst>
                <p:tags r:id="rId6"/>
              </p:custDataLst>
            </p:nvPr>
          </p:nvSpPr>
          <p:spPr>
            <a:xfrm>
              <a:off x="12311" y="3323"/>
              <a:ext cx="913" cy="358"/>
            </a:xfrm>
            <a:prstGeom prst="line">
              <a:avLst/>
            </a:prstGeom>
            <a:ln w="5715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04" name="Oval 46"/>
            <p:cNvSpPr/>
            <p:nvPr>
              <p:custDataLst>
                <p:tags r:id="rId7"/>
              </p:custDataLst>
            </p:nvPr>
          </p:nvSpPr>
          <p:spPr>
            <a:xfrm>
              <a:off x="13031" y="3323"/>
              <a:ext cx="2165" cy="1303"/>
            </a:xfrm>
            <a:prstGeom prst="ellipse">
              <a:avLst/>
            </a:prstGeom>
            <a:solidFill>
              <a:srgbClr val="ADE3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kumimoji="1" sz="20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指令放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哪里？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306" name="Oval 52"/>
            <p:cNvSpPr/>
            <p:nvPr>
              <p:custDataLst>
                <p:tags r:id="rId8"/>
              </p:custDataLst>
            </p:nvPr>
          </p:nvSpPr>
          <p:spPr>
            <a:xfrm>
              <a:off x="15501" y="4349"/>
              <a:ext cx="2485" cy="1465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kumimoji="1" sz="20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指令转移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寻址问题</a:t>
              </a:r>
              <a:endPara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Line 45"/>
            <p:cNvSpPr/>
            <p:nvPr>
              <p:custDataLst>
                <p:tags r:id="rId9"/>
              </p:custDataLst>
            </p:nvPr>
          </p:nvSpPr>
          <p:spPr>
            <a:xfrm>
              <a:off x="14928" y="4401"/>
              <a:ext cx="747" cy="377"/>
            </a:xfrm>
            <a:prstGeom prst="line">
              <a:avLst/>
            </a:prstGeom>
            <a:ln w="5715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2" name="组合 1"/>
          <p:cNvGrpSpPr/>
          <p:nvPr/>
        </p:nvGrpSpPr>
        <p:grpSpPr>
          <a:xfrm>
            <a:off x="5652770" y="1600200"/>
            <a:ext cx="2466590" cy="4168775"/>
            <a:chOff x="8542" y="2520"/>
            <a:chExt cx="3767" cy="6565"/>
          </a:xfrm>
        </p:grpSpPr>
        <p:sp>
          <p:nvSpPr>
            <p:cNvPr id="12302" name="Text Box 57"/>
            <p:cNvSpPr txBox="1"/>
            <p:nvPr>
              <p:custDataLst>
                <p:tags r:id="rId10"/>
              </p:custDataLst>
            </p:nvPr>
          </p:nvSpPr>
          <p:spPr>
            <a:xfrm>
              <a:off x="8542" y="3562"/>
              <a:ext cx="910" cy="46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kumimoji="1" sz="2000">
                  <a:solidFill>
                    <a:schemeClr val="tx1"/>
                  </a:solidFill>
                  <a:latin typeface="+mn-lt"/>
                  <a:ea typeface="楷体_GB2312" pitchFamily="49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冯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lvl="0" indent="0" algn="ctr" eaLnBrk="1" hangingPunct="1">
                <a:spcBef>
                  <a:spcPct val="50000"/>
                </a:spcBef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·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lvl="0" indent="0" algn="ctr" eaLnBrk="1" hangingPunct="1">
                <a:spcBef>
                  <a:spcPct val="50000"/>
                </a:spcBef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诺依曼体系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aphicFrame>
          <p:nvGraphicFramePr>
            <p:cNvPr id="2050" name="Object 41"/>
            <p:cNvGraphicFramePr/>
            <p:nvPr>
              <p:custDataLst>
                <p:tags r:id="rId11"/>
              </p:custDataLst>
            </p:nvPr>
          </p:nvGraphicFramePr>
          <p:xfrm>
            <a:off x="9480" y="2520"/>
            <a:ext cx="2829" cy="65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12" imgW="2476500" imgH="5346700" progId="Visio.Drawing.11">
                    <p:embed/>
                  </p:oleObj>
                </mc:Choice>
                <mc:Fallback>
                  <p:oleObj name="" r:id="rId12" imgW="2476500" imgH="5346700" progId="Visio.Drawing.11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9480" y="2520"/>
                          <a:ext cx="2829" cy="65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233"/>
          <p:cNvGrpSpPr/>
          <p:nvPr/>
        </p:nvGrpSpPr>
        <p:grpSpPr bwMode="auto">
          <a:xfrm>
            <a:off x="3003551" y="528320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71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指令系统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72" name="Text Box 237"/>
            <p:cNvSpPr txBox="1">
              <a:spLocks noChangeArrowheads="1"/>
            </p:cNvSpPr>
            <p:nvPr/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2749550" y="2474595"/>
            <a:ext cx="7416800" cy="121920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7" name="Group 238"/>
          <p:cNvGrpSpPr/>
          <p:nvPr/>
        </p:nvGrpSpPr>
        <p:grpSpPr bwMode="auto">
          <a:xfrm>
            <a:off x="3003551" y="2743200"/>
            <a:ext cx="6646333" cy="740833"/>
            <a:chOff x="1248" y="2640"/>
            <a:chExt cx="3140" cy="350"/>
          </a:xfrm>
        </p:grpSpPr>
        <p:sp>
          <p:nvSpPr>
            <p:cNvPr id="31765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6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67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064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数据寻址方式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68" name="Text Box 242"/>
            <p:cNvSpPr txBox="1">
              <a:spLocks noChangeArrowheads="1"/>
            </p:cNvSpPr>
            <p:nvPr/>
          </p:nvSpPr>
          <p:spPr bwMode="gray">
            <a:xfrm>
              <a:off x="1347" y="265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748" name="Group 243"/>
          <p:cNvGrpSpPr/>
          <p:nvPr/>
        </p:nvGrpSpPr>
        <p:grpSpPr bwMode="auto">
          <a:xfrm>
            <a:off x="3003551" y="4034367"/>
            <a:ext cx="6648449" cy="740833"/>
            <a:chOff x="1248" y="3230"/>
            <a:chExt cx="3141" cy="350"/>
          </a:xfrm>
        </p:grpSpPr>
        <p:sp>
          <p:nvSpPr>
            <p:cNvPr id="31761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2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63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592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程序寻址方式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64" name="Text Box 247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4455"/>
            <a:ext cx="12217400" cy="74676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指令系统与寻址方式</a:t>
            </a:r>
            <a:endParaRPr lang="en-US" altLang="zh-CN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03551" y="1494367"/>
            <a:ext cx="6646333" cy="740833"/>
            <a:chOff x="4730" y="2233"/>
            <a:chExt cx="10467" cy="1167"/>
          </a:xfrm>
        </p:grpSpPr>
        <p:grpSp>
          <p:nvGrpSpPr>
            <p:cNvPr id="31752" name="Group 248"/>
            <p:cNvGrpSpPr/>
            <p:nvPr/>
          </p:nvGrpSpPr>
          <p:grpSpPr bwMode="auto">
            <a:xfrm>
              <a:off x="4730" y="2233"/>
              <a:ext cx="10467" cy="1167"/>
              <a:chOff x="1248" y="3230"/>
              <a:chExt cx="3140" cy="350"/>
            </a:xfrm>
          </p:grpSpPr>
          <p:sp>
            <p:nvSpPr>
              <p:cNvPr id="31753" name="Line 249"/>
              <p:cNvSpPr>
                <a:spLocks noChangeShapeType="1"/>
              </p:cNvSpPr>
              <p:nvPr/>
            </p:nvSpPr>
            <p:spPr bwMode="gray">
              <a:xfrm>
                <a:off x="1440" y="3580"/>
                <a:ext cx="294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tailEnd type="oval" w="med" len="med"/>
              </a:ln>
            </p:spPr>
            <p:txBody>
              <a:bodyPr wrap="none" anchor="ctr"/>
              <a:lstStyle/>
              <a:p>
                <a:endParaRPr lang="zh-CN" altLang="en-US" sz="3200"/>
              </a:p>
            </p:txBody>
          </p:sp>
          <p:sp>
            <p:nvSpPr>
              <p:cNvPr id="31754" name="Rectangle 250"/>
              <p:cNvSpPr>
                <a:spLocks noChangeArrowheads="1"/>
              </p:cNvSpPr>
              <p:nvPr/>
            </p:nvSpPr>
            <p:spPr bwMode="gray">
              <a:xfrm rot="3419336">
                <a:off x="1261" y="3217"/>
                <a:ext cx="302" cy="328"/>
              </a:xfrm>
              <a:prstGeom prst="rect">
                <a:avLst/>
              </a:prstGeom>
              <a:gradFill rotWithShape="1">
                <a:gsLst>
                  <a:gs pos="0">
                    <a:srgbClr val="FF0066"/>
                  </a:gs>
                  <a:gs pos="100000">
                    <a:srgbClr val="470047"/>
                  </a:gs>
                </a:gsLst>
                <a:lin ang="5400000" scaled="1"/>
              </a:gradFill>
              <a:ln w="9525">
                <a:miter lim="800000"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0066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kumimoji="0"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1755" name="Text Box 251"/>
              <p:cNvSpPr txBox="1">
                <a:spLocks noChangeArrowheads="1"/>
              </p:cNvSpPr>
              <p:nvPr/>
            </p:nvSpPr>
            <p:spPr bwMode="gray">
              <a:xfrm>
                <a:off x="1776" y="3244"/>
                <a:ext cx="2208" cy="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kumimoji="0" lang="en-US" altLang="zh-CN" sz="32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Elementary Knowledge</a:t>
                </a:r>
                <a:endParaRPr kumimoji="0" lang="en-US" altLang="zh-CN" sz="320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31756" name="Text Box 252"/>
              <p:cNvSpPr txBox="1">
                <a:spLocks noChangeArrowheads="1"/>
              </p:cNvSpPr>
              <p:nvPr/>
            </p:nvSpPr>
            <p:spPr bwMode="gray">
              <a:xfrm>
                <a:off x="1347" y="3244"/>
                <a:ext cx="193" cy="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kumimoji="0" lang="en-US" altLang="zh-CN" sz="32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endPara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9948" name="Text Box 251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6600" y="2235"/>
              <a:ext cx="7078" cy="922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square" rIns="36000">
              <a:noAutofit/>
            </a:bodyPr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指令系统概述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30" name="圆角矩形标注 29"/>
          <p:cNvSpPr/>
          <p:nvPr/>
        </p:nvSpPr>
        <p:spPr>
          <a:xfrm>
            <a:off x="7772400" y="812800"/>
            <a:ext cx="2925445" cy="1367790"/>
          </a:xfrm>
          <a:prstGeom prst="wedgeRoundRectCallout">
            <a:avLst>
              <a:gd name="adj1" fmla="val -66691"/>
              <a:gd name="adj2" fmla="val 41272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基本概念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指令的组成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指令的寻址方式</a:t>
            </a:r>
            <a:endParaRPr kumimoji="0"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bldLvl="0" animBg="1"/>
      <p:bldP spid="30" grpId="1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576389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二、数据寻址方式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75640" y="1219200"/>
            <a:ext cx="10871835" cy="784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tIns="71755" rIns="144145" bIns="71755" rtlCol="0" anchor="ctr" anchorCtr="0"/>
          <a:p>
            <a:pPr marL="342900" lvl="1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数据寻址方式：</a:t>
            </a:r>
            <a:r>
              <a:rPr kumimoji="0" 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寻找操作数</a:t>
            </a:r>
            <a:r>
              <a:rPr kumimoji="0" 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的方式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85800" y="2209800"/>
            <a:ext cx="10871835" cy="2832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tIns="71755" rIns="144145" bIns="71755" rtlCol="0" anchor="ctr" anchorCtr="0"/>
          <a:p>
            <a:pPr marL="342900" lvl="1" indent="-342900" eaLnBrk="1" latinLnBrk="0" hangingPunct="1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80x86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指令中数据的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个来源：</a:t>
            </a:r>
            <a:endParaRPr kumimoji="0"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操作数在指令中：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立即数。</a:t>
            </a:r>
            <a:endParaRPr lang="zh-CN" altLang="en-US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操作数在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的某个内部寄存器中：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寄存器操作数。</a:t>
            </a:r>
            <a:endParaRPr kumimoji="0"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操作数在存储器中：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存储器操作数。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Text Box 124"/>
          <p:cNvSpPr txBox="1"/>
          <p:nvPr/>
        </p:nvSpPr>
        <p:spPr>
          <a:xfrm>
            <a:off x="8763000" y="2819400"/>
            <a:ext cx="2326005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</a:rPr>
              <a:t>立即寻址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</a:endParaRPr>
          </a:p>
        </p:txBody>
      </p:sp>
      <p:sp>
        <p:nvSpPr>
          <p:cNvPr id="22533" name="Text Box 124"/>
          <p:cNvSpPr txBox="1"/>
          <p:nvPr/>
        </p:nvSpPr>
        <p:spPr>
          <a:xfrm>
            <a:off x="8763635" y="3505200"/>
            <a:ext cx="2306955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</a:rPr>
              <a:t>寄存器寻址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</a:endParaRPr>
          </a:p>
        </p:txBody>
      </p:sp>
      <p:sp>
        <p:nvSpPr>
          <p:cNvPr id="6" name="Text Box 124"/>
          <p:cNvSpPr txBox="1"/>
          <p:nvPr/>
        </p:nvSpPr>
        <p:spPr>
          <a:xfrm>
            <a:off x="8763635" y="4191000"/>
            <a:ext cx="2306955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</a:rPr>
              <a:t>存储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</a:rPr>
              <a:t>器寻址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2533" grpId="0" bldLvl="0" animBg="1"/>
      <p:bldP spid="6" grpId="0" bldLvl="0" animBg="1"/>
      <p:bldP spid="4" grpId="1" animBg="1"/>
      <p:bldP spid="22533" grpId="1" animBg="1"/>
      <p:bldP spid="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576389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二、数据寻址方式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2530" name="Rectangle 116"/>
          <p:cNvSpPr/>
          <p:nvPr>
            <p:custDataLst>
              <p:tags r:id="rId1"/>
            </p:custDataLst>
          </p:nvPr>
        </p:nvSpPr>
        <p:spPr>
          <a:xfrm>
            <a:off x="3939858" y="2915920"/>
            <a:ext cx="720000" cy="180000"/>
          </a:xfrm>
          <a:prstGeom prst="rect">
            <a:avLst/>
          </a:prstGeom>
          <a:solidFill>
            <a:srgbClr val="19A0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532" name="Rectangle 121"/>
          <p:cNvSpPr/>
          <p:nvPr>
            <p:custDataLst>
              <p:tags r:id="rId2"/>
            </p:custDataLst>
          </p:nvPr>
        </p:nvSpPr>
        <p:spPr>
          <a:xfrm>
            <a:off x="3931920" y="2266950"/>
            <a:ext cx="720000" cy="180000"/>
          </a:xfrm>
          <a:prstGeom prst="rect">
            <a:avLst/>
          </a:prstGeom>
          <a:solidFill>
            <a:srgbClr val="19A0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533" name="Text Box 124"/>
          <p:cNvSpPr txBox="1"/>
          <p:nvPr>
            <p:custDataLst>
              <p:tags r:id="rId3"/>
            </p:custDataLst>
          </p:nvPr>
        </p:nvSpPr>
        <p:spPr>
          <a:xfrm>
            <a:off x="4648200" y="2036445"/>
            <a:ext cx="3724275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寄存器寻址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4" name="Text Box 129"/>
          <p:cNvSpPr txBox="1"/>
          <p:nvPr>
            <p:custDataLst>
              <p:tags r:id="rId4"/>
            </p:custDataLst>
          </p:nvPr>
        </p:nvSpPr>
        <p:spPr>
          <a:xfrm>
            <a:off x="4655820" y="2713990"/>
            <a:ext cx="3714750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直接寻址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5" name="Rectangle 136"/>
          <p:cNvSpPr/>
          <p:nvPr>
            <p:custDataLst>
              <p:tags r:id="rId5"/>
            </p:custDataLst>
          </p:nvPr>
        </p:nvSpPr>
        <p:spPr>
          <a:xfrm>
            <a:off x="2971800" y="3592195"/>
            <a:ext cx="914400" cy="224790"/>
          </a:xfrm>
          <a:prstGeom prst="rect">
            <a:avLst/>
          </a:prstGeom>
          <a:solidFill>
            <a:srgbClr val="19A0FF"/>
          </a:solidFill>
          <a:ln w="9525">
            <a:noFill/>
          </a:ln>
        </p:spPr>
        <p:txBody>
          <a:bodyPr vert="eaVert" wrap="none"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2536" name="Rectangle 138"/>
          <p:cNvSpPr/>
          <p:nvPr>
            <p:custDataLst>
              <p:tags r:id="rId6"/>
            </p:custDataLst>
          </p:nvPr>
        </p:nvSpPr>
        <p:spPr>
          <a:xfrm>
            <a:off x="3943668" y="3612833"/>
            <a:ext cx="720000" cy="180000"/>
          </a:xfrm>
          <a:prstGeom prst="rect">
            <a:avLst/>
          </a:prstGeom>
          <a:solidFill>
            <a:srgbClr val="19A0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537" name="Text Box 139"/>
          <p:cNvSpPr txBox="1"/>
          <p:nvPr>
            <p:custDataLst>
              <p:tags r:id="rId7"/>
            </p:custDataLst>
          </p:nvPr>
        </p:nvSpPr>
        <p:spPr>
          <a:xfrm>
            <a:off x="4663440" y="3391535"/>
            <a:ext cx="3712210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寄存器间接寻址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8" name="Rectangle 143"/>
          <p:cNvSpPr/>
          <p:nvPr>
            <p:custDataLst>
              <p:tags r:id="rId8"/>
            </p:custDataLst>
          </p:nvPr>
        </p:nvSpPr>
        <p:spPr>
          <a:xfrm>
            <a:off x="3946843" y="4286885"/>
            <a:ext cx="720000" cy="180000"/>
          </a:xfrm>
          <a:prstGeom prst="rect">
            <a:avLst/>
          </a:prstGeom>
          <a:solidFill>
            <a:srgbClr val="19A0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539" name="Text Box 144"/>
          <p:cNvSpPr txBox="1"/>
          <p:nvPr>
            <p:custDataLst>
              <p:tags r:id="rId9"/>
            </p:custDataLst>
          </p:nvPr>
        </p:nvSpPr>
        <p:spPr>
          <a:xfrm>
            <a:off x="4663440" y="4069080"/>
            <a:ext cx="3714750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寄存器寻址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Rectangle 121"/>
          <p:cNvSpPr/>
          <p:nvPr>
            <p:custDataLst>
              <p:tags r:id="rId10"/>
            </p:custDataLst>
          </p:nvPr>
        </p:nvSpPr>
        <p:spPr>
          <a:xfrm>
            <a:off x="3935730" y="1589405"/>
            <a:ext cx="720000" cy="180000"/>
          </a:xfrm>
          <a:prstGeom prst="rect">
            <a:avLst/>
          </a:prstGeom>
          <a:solidFill>
            <a:srgbClr val="19A0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 Box 124"/>
          <p:cNvSpPr txBox="1"/>
          <p:nvPr>
            <p:custDataLst>
              <p:tags r:id="rId11"/>
            </p:custDataLst>
          </p:nvPr>
        </p:nvSpPr>
        <p:spPr>
          <a:xfrm>
            <a:off x="4652010" y="1358900"/>
            <a:ext cx="3719830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立即寻址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Rectangle 143"/>
          <p:cNvSpPr/>
          <p:nvPr>
            <p:custDataLst>
              <p:tags r:id="rId12"/>
            </p:custDataLst>
          </p:nvPr>
        </p:nvSpPr>
        <p:spPr>
          <a:xfrm>
            <a:off x="3950018" y="4964430"/>
            <a:ext cx="720000" cy="180000"/>
          </a:xfrm>
          <a:prstGeom prst="rect">
            <a:avLst/>
          </a:prstGeom>
          <a:solidFill>
            <a:srgbClr val="19A0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Box 144"/>
          <p:cNvSpPr txBox="1"/>
          <p:nvPr>
            <p:custDataLst>
              <p:tags r:id="rId13"/>
            </p:custDataLst>
          </p:nvPr>
        </p:nvSpPr>
        <p:spPr>
          <a:xfrm>
            <a:off x="4666615" y="4746625"/>
            <a:ext cx="3714750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基址变址寻址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Rectangle 143"/>
          <p:cNvSpPr/>
          <p:nvPr>
            <p:custDataLst>
              <p:tags r:id="rId14"/>
            </p:custDataLst>
          </p:nvPr>
        </p:nvSpPr>
        <p:spPr>
          <a:xfrm>
            <a:off x="3942398" y="5628005"/>
            <a:ext cx="720000" cy="180000"/>
          </a:xfrm>
          <a:prstGeom prst="rect">
            <a:avLst/>
          </a:prstGeom>
          <a:solidFill>
            <a:srgbClr val="19A0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 Box 144"/>
          <p:cNvSpPr txBox="1"/>
          <p:nvPr>
            <p:custDataLst>
              <p:tags r:id="rId15"/>
            </p:custDataLst>
          </p:nvPr>
        </p:nvSpPr>
        <p:spPr>
          <a:xfrm>
            <a:off x="4658995" y="5410200"/>
            <a:ext cx="3714750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基址变址寻址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40" name="Rectangle 123"/>
          <p:cNvSpPr/>
          <p:nvPr>
            <p:custDataLst>
              <p:tags r:id="rId16"/>
            </p:custDataLst>
          </p:nvPr>
        </p:nvSpPr>
        <p:spPr>
          <a:xfrm flipH="1">
            <a:off x="3810000" y="1584325"/>
            <a:ext cx="180000" cy="4222800"/>
          </a:xfrm>
          <a:prstGeom prst="rect">
            <a:avLst/>
          </a:prstGeom>
          <a:solidFill>
            <a:srgbClr val="19A0FF"/>
          </a:solidFill>
          <a:ln w="9525">
            <a:noFill/>
          </a:ln>
        </p:spPr>
        <p:txBody>
          <a:bodyPr vert="eaVert" wrap="none"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534400" y="2743200"/>
            <a:ext cx="1139190" cy="3218180"/>
            <a:chOff x="11880" y="3960"/>
            <a:chExt cx="1794" cy="5068"/>
          </a:xfrm>
        </p:grpSpPr>
        <p:sp>
          <p:nvSpPr>
            <p:cNvPr id="17" name="AutoShape 20"/>
            <p:cNvSpPr/>
            <p:nvPr>
              <p:custDataLst>
                <p:tags r:id="rId17"/>
              </p:custDataLst>
            </p:nvPr>
          </p:nvSpPr>
          <p:spPr>
            <a:xfrm flipH="1">
              <a:off x="11880" y="3960"/>
              <a:ext cx="513" cy="5068"/>
            </a:xfrm>
            <a:prstGeom prst="leftBrace">
              <a:avLst>
                <a:gd name="adj1" fmla="val 28358"/>
                <a:gd name="adj2" fmla="val 50000"/>
              </a:avLst>
            </a:prstGeom>
            <a:noFill/>
            <a:ln w="25400" cap="sq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8"/>
              </p:custDataLst>
            </p:nvPr>
          </p:nvSpPr>
          <p:spPr>
            <a:xfrm>
              <a:off x="12720" y="4680"/>
              <a:ext cx="955" cy="370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 anchorCtr="0">
              <a:noAutofit/>
            </a:bodyPr>
            <a:p>
              <a:pPr marL="0" lvl="0" indent="0" algn="ctr" eaLnBrk="0" hangingPunct="0">
                <a:buClr>
                  <a:srgbClr val="C00000"/>
                </a:buClr>
                <a:buSzTx/>
                <a:buNone/>
                <a:defRPr/>
              </a:pPr>
              <a:r>
                <a:rPr lang="zh-CN" noProof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存储器寻址</a:t>
              </a:r>
              <a:endParaRPr lang="zh-CN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</p:txBody>
        </p:sp>
      </p:grpSp>
      <p:sp>
        <p:nvSpPr>
          <p:cNvPr id="22531" name="Text Box 119"/>
          <p:cNvSpPr txBox="1"/>
          <p:nvPr>
            <p:custDataLst>
              <p:tags r:id="rId19"/>
            </p:custDataLst>
          </p:nvPr>
        </p:nvSpPr>
        <p:spPr>
          <a:xfrm flipH="1">
            <a:off x="1599565" y="2677795"/>
            <a:ext cx="1356360" cy="2219960"/>
          </a:xfrm>
          <a:prstGeom prst="rect">
            <a:avLst/>
          </a:prstGeom>
          <a:gradFill rotWithShape="0">
            <a:gsLst>
              <a:gs pos="100000">
                <a:srgbClr val="FFCC99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>
            <a:prstDash val="solid"/>
            <a:miter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legacyObliqueTopRight">
              <a:rot lat="0" lon="0" rev="0"/>
            </a:camera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CC99"/>
            </a:extrusionClr>
          </a:sp3d>
        </p:spPr>
        <p:txBody>
          <a:bodyPr anchor="ctr" anchorCtr="0">
            <a:flatTx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寻址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方式</a:t>
            </a:r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立即寻址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631190" y="1905000"/>
            <a:ext cx="10788650" cy="142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0A7FH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	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AX←0A7FH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，执行后，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AH=0AH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AL=7FH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AL,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5H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	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AL←5H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609600" y="1174750"/>
            <a:ext cx="1078865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hangingPunct="0"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直接包含在指令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中。（和指令存储在一起）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825" y="3491230"/>
            <a:ext cx="10788015" cy="231584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rIns="144145" numCol="1" spcCol="0" rtlCol="0" fromWordArt="0" anchor="ctr" anchorCtr="0" forceAA="0" compatLnSpc="1">
            <a:noAutofit/>
          </a:bodyPr>
          <a:p>
            <a:pPr marL="342900" lvl="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用途：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表示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常数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（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立即数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），常用于给寄存器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赋值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。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342900" lvl="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特点：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800100" lvl="1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立即数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不能用于目标操作数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，只能用于源操作数。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800100" lvl="1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由于操作数可直接从指令中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获取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，不需要运行总线周期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，故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执行速度快。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寻址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609600" y="3460750"/>
            <a:ext cx="10788650" cy="1085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BX 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(AX)←(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BX)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AH, AL       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(AH)←(AL)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609600" y="1174750"/>
            <a:ext cx="10788650" cy="208153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操作数包含在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内部的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位操作数：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BX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CX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DX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BP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位操作数：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AH/AL, BH/BL, CH/CL, DH/DL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</a:t>
            </a:r>
            <a:r>
              <a:rPr lang="zh-CN" altLang="en-US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位操作数：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EAX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EBX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ECX, EDX</a:t>
            </a:r>
            <a:endParaRPr lang="en-US" altLang="zh-CN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4840" y="4733925"/>
            <a:ext cx="10767060" cy="124841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numCol="1" spcCol="0" rtlCol="0" fromWordArt="0" anchor="ctr" anchorCtr="0" forceAA="0" compatLnSpc="1">
            <a:noAutofit/>
          </a:bodyPr>
          <a:p>
            <a:pPr marL="342900" lvl="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特点：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由于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操作数就在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CPU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的寄存器中，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无需访存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来获取，故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执行速度快。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342900" lvl="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注意：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源操作数和目标操作数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长度要匹配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。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842885" y="2188210"/>
            <a:ext cx="3481070" cy="942975"/>
          </a:xfrm>
          <a:prstGeom prst="wedgeRoundRectCallout">
            <a:avLst>
              <a:gd name="adj1" fmla="val -63798"/>
              <a:gd name="adj2" fmla="val 43580"/>
              <a:gd name="adj3" fmla="val 16667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l"/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针对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80386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之后的处理器，补充了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32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位寄存器</a:t>
            </a:r>
            <a:endParaRPr kumimoji="0" lang="zh-CN" altLang="en-US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1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存储器寻址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/>
        </p:nvSpPr>
        <p:spPr>
          <a:xfrm>
            <a:off x="430530" y="1797050"/>
            <a:ext cx="11328400" cy="6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tIns="71755" rIns="144145" bIns="71755" rtlCol="0" anchor="ctr" anchorCtr="0"/>
          <a:p>
            <a:pPr marL="342900" lvl="1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段基址（段地址）：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ES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等方式获取。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30530" y="1111250"/>
            <a:ext cx="11343005" cy="6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tIns="71755" rIns="144145" bIns="71755" rtlCol="0" anchor="ctr" anchorCtr="0"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操作数的物理地址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kumimoji="0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段基址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*2</a:t>
            </a:r>
            <a:r>
              <a:rPr kumimoji="0" lang="en-US" altLang="zh-CN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kumimoji="0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0530" y="5634355"/>
            <a:ext cx="11343005" cy="61214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tIns="71755" rIns="144145" bIns="71755" rtlCol="0" anchor="ctr" anchorCtr="0"/>
          <a:p>
            <a:pPr marL="0" lvl="1" indent="0" algn="ctr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None/>
            </a:pPr>
            <a:r>
              <a:rPr kumimoji="0" 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有效地址（或偏移地址）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 =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比例因子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530" y="2468880"/>
            <a:ext cx="11328400" cy="3091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tIns="71755" rIns="144145" bIns="71755" rtlCol="0" anchor="ctr" anchorCtr="0"/>
          <a:p>
            <a:pPr marL="342900" lvl="1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l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又称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有效地址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 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(Effective Address)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，由以下</a:t>
            </a:r>
            <a:r>
              <a:rPr kumimoji="0"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部分组成。</a:t>
            </a:r>
            <a:endParaRPr kumimoji="0"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 eaLnBrk="1" latinLnBrk="0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存放在基址寄存器</a:t>
            </a:r>
            <a:r>
              <a:rPr kumimoji="0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kumimoji="0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BP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中，指向数据段中数组或字符串的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首地址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变址：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存放在变址寄存器</a:t>
            </a:r>
            <a:r>
              <a:rPr kumimoji="0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kumimoji="0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</a:t>
            </a:r>
            <a:r>
              <a:rPr kumimoji="0"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中，用来访问数组中元素或字符串中的字符。</a:t>
            </a:r>
            <a:endParaRPr kumimoji="0"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比例因子：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80386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之后才有，仅与变址寄存器同时使用，值为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1,2,4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8086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中值为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15975" lvl="1" indent="-356870" algn="l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n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相对于某个存储单元的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偏移量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，可正可负。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第三章、第四章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33400" y="1143000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None/>
              <a:defRPr/>
            </a:pPr>
            <a:r>
              <a:rPr lang="zh-CN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第三章</a:t>
            </a:r>
            <a:r>
              <a:rPr lang="en-US" altLang="zh-CN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80x86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汇编语言程序格式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33400" y="1709420"/>
            <a:ext cx="11160125" cy="2120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7200" lvl="0" indent="-45720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理解汇编语言的程序框架和基本语法规则。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45720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理解汇编语言常量、变量、地址和操作数的基本使用。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45720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掌握常用伪指令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：EQU/=, DB/DW/DD、DUP、SEGMENT/END、ASSUME、$、SEG、OFFSET。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3400" y="3975735"/>
            <a:ext cx="11159490" cy="2383790"/>
            <a:chOff x="840" y="6261"/>
            <a:chExt cx="17574" cy="3754"/>
          </a:xfrm>
        </p:grpSpPr>
        <p:sp>
          <p:nvSpPr>
            <p:cNvPr id="3" name="矩形 2"/>
            <p:cNvSpPr/>
            <p:nvPr>
              <p:custDataLst>
                <p:tags r:id="rId3"/>
              </p:custDataLst>
            </p:nvPr>
          </p:nvSpPr>
          <p:spPr>
            <a:xfrm>
              <a:off x="840" y="6261"/>
              <a:ext cx="17575" cy="892"/>
            </a:xfrm>
            <a:prstGeom prst="rect">
              <a:avLst/>
            </a:prstGeom>
            <a:solidFill>
              <a:srgbClr val="ADE3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 anchorCtr="0">
              <a:noAutofit/>
            </a:bodyPr>
            <a:lstStyle/>
            <a:p>
              <a:pPr marL="0" indent="0" eaLnBrk="0" hangingPunct="0">
                <a:lnSpc>
                  <a:spcPct val="100000"/>
                </a:lnSpc>
                <a:buClr>
                  <a:srgbClr val="C00000"/>
                </a:buClr>
                <a:buFont typeface="Wingdings" panose="05000000000000000000" charset="0"/>
                <a:buNone/>
                <a:defRPr/>
              </a:pPr>
              <a:r>
                <a:rPr lang="zh-CN" b="1" noProof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第四章</a:t>
              </a:r>
              <a:r>
                <a:rPr lang="en-US" altLang="zh-CN" b="1" noProof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 80x86</a:t>
              </a:r>
              <a:r>
                <a:rPr lang="zh-CN" altLang="en-US" b="1" noProof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分支与循环结构</a:t>
              </a:r>
              <a:endPara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4"/>
              </p:custDataLst>
            </p:nvPr>
          </p:nvSpPr>
          <p:spPr>
            <a:xfrm>
              <a:off x="840" y="7153"/>
              <a:ext cx="17575" cy="28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lvl="0" indent="-285750" algn="just" ea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1. JMP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：有条件跳转、无条件跳转语句，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注意区分有符号数、无符号数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5750" lvl="0" indent="-285750" algn="just" ea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2.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分支结构：通过跳转来实现。</a:t>
              </a:r>
              <a:endPara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5750" lvl="0" indent="-285750" algn="just" ea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3.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循环：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Loop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语句语法及应用（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CX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，典型例题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）。</a:t>
              </a:r>
              <a:endPara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存储器寻址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直接寻址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/>
        </p:nvSpPr>
        <p:spPr>
          <a:xfrm>
            <a:off x="608330" y="1219200"/>
            <a:ext cx="10789285" cy="7493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numCol="1" spcCol="0" rtlCol="0" fromWordArt="0" anchor="ctr" anchorCtr="0" forceAA="0" compatLnSpc="1">
            <a:noAutofit/>
          </a:bodyPr>
          <a:p>
            <a:pPr marL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汇编语言中，可以使用</a:t>
            </a:r>
            <a:r>
              <a:rPr kumimoji="0"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符号地址</a:t>
            </a: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代替数值地址。</a:t>
            </a:r>
            <a:endParaRPr 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8330" y="4343400"/>
            <a:ext cx="10788650" cy="680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为符号地址</a:t>
            </a:r>
            <a:endParaRPr kumimoji="0" lang="en-US" altLang="fr-FR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9600" y="2209800"/>
            <a:ext cx="10788650" cy="1891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fr-FR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VALUE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VALUE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为存放操作数单元的符号地址</a:t>
            </a:r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AX, </a:t>
            </a:r>
            <a:r>
              <a:rPr lang="en-US" altLang="fr-FR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[VALUE]</a:t>
            </a: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；等价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VALUE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表示的地址，从内存中取一个字放入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存储器寻址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直接寻址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/>
        </p:nvSpPr>
        <p:spPr>
          <a:xfrm>
            <a:off x="609600" y="3713480"/>
            <a:ext cx="10788650" cy="641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[2000H]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；必须加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 ]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，表示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地址</a:t>
            </a:r>
            <a:endParaRPr kumimoji="0" lang="zh-CN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" y="1840230"/>
            <a:ext cx="10788650" cy="173228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）直接寻址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spcBef>
                <a:spcPts val="25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</a:t>
            </a:r>
            <a:r>
              <a:rPr 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直接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提供操作数的16位偏移地址，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EA=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spcBef>
                <a:spcPts val="25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默认使用</a:t>
            </a:r>
            <a:r>
              <a:rPr 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数据段</a:t>
            </a:r>
            <a:r>
              <a:rPr 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 = (DS)*2</a:t>
            </a:r>
            <a:r>
              <a:rPr lang="en-US" altLang="zh-CN" baseline="300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0235" y="4495800"/>
            <a:ext cx="10787380" cy="1704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numCol="1" spcCol="0" rtlCol="0" fromWordArt="0" anchor="ctr" anchorCtr="0" forceAA="0" compatLnSpc="1">
            <a:noAutofit/>
          </a:bodyPr>
          <a:p>
            <a:pPr marL="342900" lvl="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地址计算：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假设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(DS)=3000H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PA=3000H*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+ 2000H = 32000H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。即：从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32000H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存储器单元取一个数据传送到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中。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用途：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存取某个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存储单元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中的操作数。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Text Box 124"/>
          <p:cNvSpPr txBox="1"/>
          <p:nvPr>
            <p:custDataLst>
              <p:tags r:id="rId1"/>
            </p:custDataLst>
          </p:nvPr>
        </p:nvSpPr>
        <p:spPr>
          <a:xfrm>
            <a:off x="5408930" y="1143000"/>
            <a:ext cx="5989320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EA =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×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比例因子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endParaRPr kumimoji="0"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Text Box 124"/>
          <p:cNvSpPr txBox="1"/>
          <p:nvPr>
            <p:custDataLst>
              <p:tags r:id="rId2"/>
            </p:custDataLst>
          </p:nvPr>
        </p:nvSpPr>
        <p:spPr>
          <a:xfrm>
            <a:off x="609600" y="1143000"/>
            <a:ext cx="4491990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段基址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*2</a:t>
            </a:r>
            <a:r>
              <a:rPr kumimoji="0"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偏移地址 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</a:t>
            </a:r>
            <a:endParaRPr kumimoji="0"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流程图: 可选过程 1"/>
          <p:cNvSpPr/>
          <p:nvPr/>
        </p:nvSpPr>
        <p:spPr>
          <a:xfrm>
            <a:off x="10363200" y="1143000"/>
            <a:ext cx="914400" cy="533400"/>
          </a:xfrm>
          <a:prstGeom prst="flowChartAlternateProcess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标注 2"/>
          <p:cNvSpPr/>
          <p:nvPr/>
        </p:nvSpPr>
        <p:spPr>
          <a:xfrm>
            <a:off x="8884920" y="2136140"/>
            <a:ext cx="2520950" cy="711835"/>
          </a:xfrm>
          <a:prstGeom prst="wedgeRoundRectCallout">
            <a:avLst>
              <a:gd name="adj1" fmla="val -63798"/>
              <a:gd name="adj2" fmla="val 43580"/>
              <a:gd name="adj3" fmla="val 16667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l"/>
            <a:r>
              <a:rPr 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位移量是一个地址</a:t>
            </a:r>
            <a:endParaRPr kumimoji="0" 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0" grpId="0" bldLvl="0" animBg="1"/>
      <p:bldP spid="5" grpId="0" bldLvl="0" animBg="1"/>
      <p:bldP spid="2" grpId="0" bldLvl="0" animBg="1"/>
      <p:bldP spid="3" grpId="1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存储器寻址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寄存器间接寻址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/>
        </p:nvSpPr>
        <p:spPr>
          <a:xfrm>
            <a:off x="609600" y="4154805"/>
            <a:ext cx="10788650" cy="1548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[BX]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[DI]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DX   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fr-FR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[BP]</a:t>
            </a: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BX	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BP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kumimoji="0" lang="en-US" altLang="fr-FR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" y="1807845"/>
            <a:ext cx="10788650" cy="222186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（2）寄存器间接寻址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操作数在存储器中，存储单元的偏移地址由</a:t>
            </a:r>
            <a:r>
              <a:rPr 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提供。</a:t>
            </a:r>
            <a:endParaRPr 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操作数仅包含</a:t>
            </a:r>
            <a:r>
              <a:rPr 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基址寄存器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(BX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BP) </a:t>
            </a:r>
            <a:r>
              <a:rPr 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变址寄存器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(SI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DI) 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的内容。</a:t>
            </a:r>
            <a:endParaRPr 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段寄存器默认搭配：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BP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搭配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BX, SI, DI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搭配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Text Box 124"/>
          <p:cNvSpPr txBox="1"/>
          <p:nvPr>
            <p:custDataLst>
              <p:tags r:id="rId1"/>
            </p:custDataLst>
          </p:nvPr>
        </p:nvSpPr>
        <p:spPr>
          <a:xfrm>
            <a:off x="5408930" y="1143000"/>
            <a:ext cx="5989320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EA =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×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比例因子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endParaRPr lang="en-US" altLang="zh-CN" sz="2000" b="1" dirty="0">
              <a:solidFill>
                <a:schemeClr val="tx2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Text Box 124"/>
          <p:cNvSpPr txBox="1"/>
          <p:nvPr>
            <p:custDataLst>
              <p:tags r:id="rId2"/>
            </p:custDataLst>
          </p:nvPr>
        </p:nvSpPr>
        <p:spPr>
          <a:xfrm>
            <a:off x="609600" y="1143000"/>
            <a:ext cx="4551045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段基址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*2</a:t>
            </a:r>
            <a:r>
              <a:rPr kumimoji="0"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偏移地址 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</a:t>
            </a:r>
            <a:endParaRPr kumimoji="0"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965" y="5828665"/>
            <a:ext cx="10788650" cy="558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(DS)=2000H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(BX)=1000H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(21000H)=50A0H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(AX)= ?  </a:t>
            </a:r>
            <a:endParaRPr kumimoji="0"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9829800" y="5867400"/>
            <a:ext cx="1347470" cy="468630"/>
          </a:xfrm>
          <a:prstGeom prst="wedgeRoundRectCallout">
            <a:avLst>
              <a:gd name="adj1" fmla="val -64231"/>
              <a:gd name="adj2" fmla="val 10975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50A0H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319645" y="533400"/>
            <a:ext cx="1523365" cy="686435"/>
            <a:chOff x="11527" y="720"/>
            <a:chExt cx="2399" cy="1081"/>
          </a:xfrm>
        </p:grpSpPr>
        <p:sp>
          <p:nvSpPr>
            <p:cNvPr id="7" name="左大括号 6"/>
            <p:cNvSpPr/>
            <p:nvPr/>
          </p:nvSpPr>
          <p:spPr>
            <a:xfrm rot="5400000">
              <a:off x="12536" y="905"/>
              <a:ext cx="360" cy="1431"/>
            </a:xfrm>
            <a:prstGeom prst="leftBrace">
              <a:avLst>
                <a:gd name="adj1" fmla="val 35000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" name="流程图: 可选过程 7"/>
            <p:cNvSpPr/>
            <p:nvPr>
              <p:custDataLst>
                <p:tags r:id="rId3"/>
              </p:custDataLst>
            </p:nvPr>
          </p:nvSpPr>
          <p:spPr>
            <a:xfrm>
              <a:off x="11527" y="720"/>
              <a:ext cx="2399" cy="840"/>
            </a:xfrm>
            <a:prstGeom prst="flowChartAlternateProcess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二者取其一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0" grpId="0" bldLvl="0" animBg="1"/>
      <p:bldP spid="3" grpId="0" bldLvl="0" animBg="1"/>
      <p:bldP spid="30" grpId="2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存储器寻址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寄存器间接寻址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/>
        </p:nvSpPr>
        <p:spPr>
          <a:xfrm>
            <a:off x="609600" y="3067050"/>
            <a:ext cx="10789285" cy="166624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numCol="1" spcCol="0" rtlCol="0" fromWordArt="0" anchor="ctr" anchorCtr="0" forceAA="0" compatLnSpc="1">
            <a:noAutofit/>
          </a:bodyPr>
          <a:p>
            <a:pPr marL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用途：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用于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表格处理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，寄存器中存放某个表格的地址。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执行完一条指令后，寄存器的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地址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，就可以存取表格的下一项。</a:t>
            </a:r>
            <a:endParaRPr lang="en-US" altLang="fr-FR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263650"/>
            <a:ext cx="10788650" cy="1548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[BX]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[DI]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DX   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fr-FR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[BP]</a:t>
            </a: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BX	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BP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kumimoji="0" lang="en-US" altLang="fr-FR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8763000" y="2971800"/>
            <a:ext cx="2520950" cy="711835"/>
          </a:xfrm>
          <a:prstGeom prst="wedgeRoundRectCallout">
            <a:avLst>
              <a:gd name="adj1" fmla="val -64055"/>
              <a:gd name="adj2" fmla="val 45361"/>
              <a:gd name="adj3" fmla="val 16667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l"/>
            <a:r>
              <a:rPr kumimoji="0" 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表格</a:t>
            </a:r>
            <a:r>
              <a:rPr kumimoji="0"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 / </a:t>
            </a:r>
            <a:r>
              <a:rPr kumimoji="0"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数组</a:t>
            </a:r>
            <a:endParaRPr kumimoji="0" lang="zh-CN" altLang="en-US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" grpId="1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存储器寻址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寄存器间接寻址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/>
        </p:nvSpPr>
        <p:spPr>
          <a:xfrm>
            <a:off x="609600" y="2762250"/>
            <a:ext cx="10789285" cy="152654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numCol="1" spcCol="0" rtlCol="0" fromWordArt="0" anchor="ctr" anchorCtr="0" forceAA="0" compatLnSpc="1">
            <a:noAutofit/>
          </a:bodyPr>
          <a:p>
            <a:pPr marL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可以使用</a:t>
            </a:r>
            <a:r>
              <a:rPr kumimoji="0"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段超越前缀（段跨越前缀）</a:t>
            </a: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来指定段寄存器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fr-FR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ES: 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[BX]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fr-FR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lang="fr-FR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fr-FR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kumimoji="0" lang="en-US" altLang="fr-FR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DS: </a:t>
            </a: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[BP], DX		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BP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fr-FR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111250"/>
            <a:ext cx="10788650" cy="1548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[BX]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[DI]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DX   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fr-FR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[BP]</a:t>
            </a: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BX	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kumimoji="0"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BP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kumimoji="0" lang="en-US" altLang="fr-FR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" y="4391025"/>
            <a:ext cx="10789285" cy="20129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numCol="1" spcCol="0" rtlCol="0" fromWordArt="0" anchor="ctr" anchorCtr="0" forceAA="0" compatLnSpc="1">
            <a:noAutofit/>
          </a:bodyPr>
          <a:p>
            <a:pPr marL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以下</a:t>
            </a:r>
            <a:r>
              <a:rPr kumimoji="0"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种情况</a:t>
            </a:r>
            <a:r>
              <a:rPr kumimoji="0"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不允许</a:t>
            </a: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使用段跨越前缀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kumimoji="0"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串处理</a:t>
            </a:r>
            <a:r>
              <a:rPr 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指令的目的串必须使用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段；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kumimoji="0"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PUSH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指令的目的和</a:t>
            </a:r>
            <a:r>
              <a:rPr kumimoji="0"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POP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的源必须使用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段；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kumimoji="0"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指令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必须存放在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段中。</a:t>
            </a:r>
            <a:endParaRPr lang="en-US" altLang="fr-FR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8763000" y="4495800"/>
            <a:ext cx="2520950" cy="711835"/>
          </a:xfrm>
          <a:prstGeom prst="wedgeRoundRectCallout">
            <a:avLst>
              <a:gd name="adj1" fmla="val -64055"/>
              <a:gd name="adj2" fmla="val 45361"/>
              <a:gd name="adj3" fmla="val 16667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l"/>
            <a:r>
              <a:rPr kumimoji="0" 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段寄存器限制</a:t>
            </a:r>
            <a:endParaRPr kumimoji="0" 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 bldLvl="0" animBg="1"/>
      <p:bldP spid="4" grpId="1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287020" y="95250"/>
            <a:ext cx="778319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段寄存器的使用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00200" y="1524000"/>
          <a:ext cx="8638540" cy="2952750"/>
        </p:xfrm>
        <a:graphic>
          <a:graphicData uri="http://schemas.openxmlformats.org/drawingml/2006/table">
            <a:tbl>
              <a:tblPr/>
              <a:tblGrid>
                <a:gridCol w="3565525"/>
                <a:gridCol w="2054225"/>
                <a:gridCol w="3018790"/>
              </a:tblGrid>
              <a:tr h="492125"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b="1" kern="0" spc="25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访存类型</a:t>
                      </a:r>
                      <a:endParaRPr lang="zh-CN" sz="2000" b="1" kern="0" spc="25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3FF"/>
                    </a:solidFill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b="1" kern="0" spc="25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默认段寄存器</a:t>
                      </a:r>
                      <a:endParaRPr lang="zh-CN" sz="2000" b="1" kern="0" spc="25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3FF"/>
                    </a:solidFill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b="1" kern="0" spc="25">
                          <a:latin typeface="微软雅黑" panose="020B0503020204020204" charset="-122"/>
                          <a:ea typeface="微软雅黑" panose="020B0503020204020204" charset="-122"/>
                        </a:rPr>
                        <a:t>段超越前缀的可用性</a:t>
                      </a:r>
                      <a:endParaRPr lang="zh-CN" sz="2000" b="1" kern="0" spc="25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3FF"/>
                    </a:solidFill>
                  </a:tcPr>
                </a:tc>
              </a:tr>
              <a:tr h="492125"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kern="0" spc="25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代码</a:t>
                      </a:r>
                      <a:endParaRPr lang="zh-CN" sz="2000" kern="0" spc="25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CS</a:t>
                      </a:r>
                      <a:endParaRPr lang="en-US" sz="2000" b="1" kern="100" dirty="0">
                        <a:solidFill>
                          <a:srgbClr val="0000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kern="0" spc="25">
                          <a:latin typeface="微软雅黑" panose="020B0503020204020204" charset="-122"/>
                          <a:ea typeface="微软雅黑" panose="020B0503020204020204" charset="-122"/>
                        </a:rPr>
                        <a:t>不可用</a:t>
                      </a:r>
                      <a:endParaRPr lang="zh-CN" sz="2000" kern="0" spc="25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125"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000" kern="0" spc="25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PUSH</a:t>
                      </a:r>
                      <a:r>
                        <a:rPr lang="zh-CN" sz="2000" kern="0" spc="25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sz="2000" kern="0" spc="25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POP</a:t>
                      </a:r>
                      <a:r>
                        <a:rPr lang="zh-CN" sz="2000" kern="0" spc="25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类代码</a:t>
                      </a:r>
                      <a:endParaRPr lang="zh-CN" sz="2000" kern="1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SS</a:t>
                      </a:r>
                      <a:endParaRPr lang="en-US" sz="2000" b="1" kern="100" dirty="0">
                        <a:solidFill>
                          <a:srgbClr val="0000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kern="0" spc="25">
                          <a:latin typeface="微软雅黑" panose="020B0503020204020204" charset="-122"/>
                          <a:ea typeface="微软雅黑" panose="020B0503020204020204" charset="-122"/>
                        </a:rPr>
                        <a:t>不可用</a:t>
                      </a:r>
                      <a:endParaRPr lang="zh-CN" sz="2000" kern="0" spc="25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125"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kern="0" spc="25">
                          <a:latin typeface="微软雅黑" panose="020B0503020204020204" charset="-122"/>
                          <a:ea typeface="微软雅黑" panose="020B0503020204020204" charset="-122"/>
                        </a:rPr>
                        <a:t>串操作的目标地址</a:t>
                      </a:r>
                      <a:endParaRPr lang="zh-CN" sz="2000" kern="0" spc="25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ES</a:t>
                      </a:r>
                      <a:endParaRPr lang="en-US" sz="2000" b="1" kern="100">
                        <a:solidFill>
                          <a:srgbClr val="0000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kern="0" spc="25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不可用</a:t>
                      </a:r>
                      <a:endParaRPr lang="zh-CN" sz="2000" kern="0" spc="25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125"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kern="0" spc="25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sz="2000" kern="0" spc="25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BP</a:t>
                      </a:r>
                      <a:r>
                        <a:rPr lang="zh-CN" sz="2000" kern="0" spc="25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sz="2000" kern="0" spc="25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SP</a:t>
                      </a:r>
                      <a:r>
                        <a:rPr lang="zh-CN" altLang="en-US" sz="2000" kern="0" spc="25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间接寻址</a:t>
                      </a:r>
                      <a:r>
                        <a:rPr lang="zh-CN" sz="2000" kern="0" spc="25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的指令</a:t>
                      </a:r>
                      <a:endParaRPr lang="zh-CN" sz="2000" kern="1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SS</a:t>
                      </a:r>
                      <a:endParaRPr lang="en-US" sz="2000" kern="1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可用</a:t>
                      </a:r>
                      <a:r>
                        <a:rPr lang="en-US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CS</a:t>
                      </a:r>
                      <a:r>
                        <a:rPr lang="zh-CN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DS</a:t>
                      </a:r>
                      <a:r>
                        <a:rPr lang="zh-CN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ES</a:t>
                      </a:r>
                      <a:endParaRPr lang="zh-CN" sz="2000" kern="1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125"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kern="0" spc="25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endParaRPr lang="zh-CN" sz="2000" kern="0" spc="25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微软雅黑" panose="020B0503020204020204" charset="-122"/>
                          <a:ea typeface="微软雅黑" panose="020B0503020204020204" charset="-122"/>
                        </a:rPr>
                        <a:t>DS</a:t>
                      </a:r>
                      <a:endParaRPr lang="en-US" sz="2000" kern="1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可用</a:t>
                      </a:r>
                      <a:r>
                        <a:rPr lang="en-US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CS</a:t>
                      </a:r>
                      <a:r>
                        <a:rPr lang="zh-CN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SS</a:t>
                      </a:r>
                      <a:r>
                        <a:rPr lang="zh-CN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sz="2000" kern="0" spc="25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ES</a:t>
                      </a:r>
                      <a:endParaRPr lang="zh-CN" sz="2000" kern="1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96" marR="6859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存储器寻址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u="sng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相对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寄存器寻址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/>
        </p:nvSpPr>
        <p:spPr>
          <a:xfrm>
            <a:off x="609600" y="4623435"/>
            <a:ext cx="10788650" cy="1659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 [SI]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符号地址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，表示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</a:t>
            </a:r>
            <a:r>
              <a:rPr lang="en-US" altLang="fr-FR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+SI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；等价</a:t>
            </a:r>
            <a:endParaRPr lang="fr-FR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物理地址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(DS)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16+(SI)+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</a:t>
            </a:r>
            <a:endParaRPr kumimoji="0" lang="en-US" altLang="fr-FR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" y="1784350"/>
            <a:ext cx="10788650" cy="272097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 u="sng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相对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寄存器寻址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 = 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寄存器的内容 + 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寄存器：BX, BP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；变址寄存器：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SI, DI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段寄存器默认搭配：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BP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搭配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BX, SI, DI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搭配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也可以使用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段超越前缀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来指定段寄存器。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Text Box 124"/>
          <p:cNvSpPr txBox="1"/>
          <p:nvPr>
            <p:custDataLst>
              <p:tags r:id="rId1"/>
            </p:custDataLst>
          </p:nvPr>
        </p:nvSpPr>
        <p:spPr>
          <a:xfrm>
            <a:off x="5408930" y="1143000"/>
            <a:ext cx="5989320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EA =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×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比例因子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endParaRPr kumimoji="0"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Text Box 124"/>
          <p:cNvSpPr txBox="1"/>
          <p:nvPr>
            <p:custDataLst>
              <p:tags r:id="rId2"/>
            </p:custDataLst>
          </p:nvPr>
        </p:nvSpPr>
        <p:spPr>
          <a:xfrm>
            <a:off x="609600" y="1143000"/>
            <a:ext cx="4551045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段基址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*2</a:t>
            </a:r>
            <a:r>
              <a:rPr kumimoji="0"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偏移地址 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</a:t>
            </a:r>
            <a:endParaRPr kumimoji="0"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88530" y="538480"/>
            <a:ext cx="3989070" cy="1137920"/>
            <a:chOff x="11478" y="728"/>
            <a:chExt cx="6282" cy="179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478" y="728"/>
              <a:ext cx="2485" cy="1073"/>
              <a:chOff x="11478" y="728"/>
              <a:chExt cx="2485" cy="1073"/>
            </a:xfrm>
          </p:grpSpPr>
          <p:sp>
            <p:nvSpPr>
              <p:cNvPr id="7" name="左大括号 6"/>
              <p:cNvSpPr/>
              <p:nvPr>
                <p:custDataLst>
                  <p:tags r:id="rId3"/>
                </p:custDataLst>
              </p:nvPr>
            </p:nvSpPr>
            <p:spPr>
              <a:xfrm rot="5400000">
                <a:off x="12536" y="905"/>
                <a:ext cx="360" cy="1431"/>
              </a:xfrm>
              <a:prstGeom prst="leftBrace">
                <a:avLst>
                  <a:gd name="adj1" fmla="val 35000"/>
                  <a:gd name="adj2" fmla="val 50000"/>
                </a:avLst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流程图: 可选过程 7"/>
              <p:cNvSpPr/>
              <p:nvPr>
                <p:custDataLst>
                  <p:tags r:id="rId4"/>
                </p:custDataLst>
              </p:nvPr>
            </p:nvSpPr>
            <p:spPr>
              <a:xfrm>
                <a:off x="11478" y="728"/>
                <a:ext cx="2485" cy="840"/>
              </a:xfrm>
              <a:prstGeom prst="flowChartAlternateProcess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0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二者取其一</a:t>
                </a:r>
                <a:endParaRPr lang="zh-CN" altLang="en-US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" name="流程图: 可选过程 1"/>
            <p:cNvSpPr/>
            <p:nvPr>
              <p:custDataLst>
                <p:tags r:id="rId5"/>
              </p:custDataLst>
            </p:nvPr>
          </p:nvSpPr>
          <p:spPr>
            <a:xfrm>
              <a:off x="16320" y="1680"/>
              <a:ext cx="1440" cy="840"/>
            </a:xfrm>
            <a:prstGeom prst="flowChartAlternateProcess">
              <a:avLst/>
            </a:pr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0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存储器寻址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u="sng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相对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寄存器寻址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/>
        </p:nvSpPr>
        <p:spPr>
          <a:xfrm>
            <a:off x="609600" y="1828800"/>
            <a:ext cx="10788650" cy="1254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 [SI]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符号地址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，表示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</a:t>
            </a:r>
            <a:r>
              <a:rPr lang="en-US" altLang="fr-FR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+SI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；等价</a:t>
            </a:r>
            <a:endParaRPr kumimoji="0" lang="en-US" altLang="fr-FR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Text Box 124"/>
          <p:cNvSpPr txBox="1"/>
          <p:nvPr>
            <p:custDataLst>
              <p:tags r:id="rId1"/>
            </p:custDataLst>
          </p:nvPr>
        </p:nvSpPr>
        <p:spPr>
          <a:xfrm>
            <a:off x="5408930" y="1143000"/>
            <a:ext cx="5989320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EA =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×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比例因子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endParaRPr kumimoji="0"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Text Box 124"/>
          <p:cNvSpPr txBox="1"/>
          <p:nvPr>
            <p:custDataLst>
              <p:tags r:id="rId2"/>
            </p:custDataLst>
          </p:nvPr>
        </p:nvSpPr>
        <p:spPr>
          <a:xfrm>
            <a:off x="609600" y="1143000"/>
            <a:ext cx="4551045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段基址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*2</a:t>
            </a:r>
            <a:r>
              <a:rPr kumimoji="0"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偏移地址 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</a:t>
            </a:r>
            <a:endParaRPr kumimoji="0"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88530" y="538480"/>
            <a:ext cx="3989070" cy="1137920"/>
            <a:chOff x="11478" y="728"/>
            <a:chExt cx="6282" cy="179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478" y="728"/>
              <a:ext cx="2485" cy="1073"/>
              <a:chOff x="11478" y="728"/>
              <a:chExt cx="2485" cy="1073"/>
            </a:xfrm>
          </p:grpSpPr>
          <p:sp>
            <p:nvSpPr>
              <p:cNvPr id="7" name="左大括号 6"/>
              <p:cNvSpPr/>
              <p:nvPr>
                <p:custDataLst>
                  <p:tags r:id="rId3"/>
                </p:custDataLst>
              </p:nvPr>
            </p:nvSpPr>
            <p:spPr>
              <a:xfrm rot="5400000">
                <a:off x="12536" y="905"/>
                <a:ext cx="360" cy="1431"/>
              </a:xfrm>
              <a:prstGeom prst="leftBrace">
                <a:avLst>
                  <a:gd name="adj1" fmla="val 35000"/>
                  <a:gd name="adj2" fmla="val 50000"/>
                </a:avLst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流程图: 可选过程 7"/>
              <p:cNvSpPr/>
              <p:nvPr>
                <p:custDataLst>
                  <p:tags r:id="rId4"/>
                </p:custDataLst>
              </p:nvPr>
            </p:nvSpPr>
            <p:spPr>
              <a:xfrm>
                <a:off x="11478" y="728"/>
                <a:ext cx="2485" cy="840"/>
              </a:xfrm>
              <a:prstGeom prst="flowChartAlternateProcess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0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二者取其一</a:t>
                </a:r>
                <a:endParaRPr lang="zh-CN" altLang="en-US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" name="流程图: 可选过程 1"/>
            <p:cNvSpPr/>
            <p:nvPr>
              <p:custDataLst>
                <p:tags r:id="rId5"/>
              </p:custDataLst>
            </p:nvPr>
          </p:nvSpPr>
          <p:spPr>
            <a:xfrm>
              <a:off x="16320" y="1680"/>
              <a:ext cx="1440" cy="840"/>
            </a:xfrm>
            <a:prstGeom prst="flowChartAlternateProcess">
              <a:avLst/>
            </a:pr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609600" y="3244850"/>
            <a:ext cx="10789285" cy="166624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numCol="1" spcCol="0" rtlCol="0" fromWordArt="0" anchor="ctr" anchorCtr="0" forceAA="0" compatLnSpc="1">
            <a:noAutofit/>
          </a:bodyPr>
          <a:p>
            <a:pPr marL="0" lv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用途：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表格处理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位移量存放表格首地址。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基址或变址用来指明表格的下标。</a:t>
            </a:r>
            <a:endParaRPr lang="en-US" altLang="fr-FR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8763000" y="3149600"/>
            <a:ext cx="2520950" cy="936625"/>
          </a:xfrm>
          <a:prstGeom prst="wedgeRoundRectCallout">
            <a:avLst>
              <a:gd name="adj1" fmla="val -64055"/>
              <a:gd name="adj2" fmla="val 45361"/>
              <a:gd name="adj3" fmla="val 16667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l"/>
            <a:r>
              <a:rPr kumimoji="0" 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与寄存器寻址的差别？</a:t>
            </a:r>
            <a:endParaRPr kumimoji="0" 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0235" y="5073015"/>
            <a:ext cx="10788650" cy="62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[BX]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；物理地址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kumimoji="0" lang="en-US" altLang="fr-FR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8368665" y="4419600"/>
            <a:ext cx="2915285" cy="1386840"/>
          </a:xfrm>
          <a:prstGeom prst="wedgeRoundRectCallout">
            <a:avLst>
              <a:gd name="adj1" fmla="val -66663"/>
              <a:gd name="adj2" fmla="val 16071"/>
              <a:gd name="adj3" fmla="val 16667"/>
            </a:avLst>
          </a:prstGeom>
          <a:solidFill>
            <a:srgbClr val="FBCE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indent="-342900" algn="l" eaLnBrk="1" latinLnBrk="0" hangingPunct="1">
              <a:spcAft>
                <a:spcPts val="600"/>
              </a:spcAft>
              <a:buFont typeface="Wingdings" panose="05000000000000000000" charset="0"/>
              <a:buChar char="l"/>
            </a:pPr>
            <a:r>
              <a:rPr kumimoji="0" 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寄存器存放具体某个表格的地址</a:t>
            </a:r>
            <a:endParaRPr kumimoji="0" 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kumimoji="0"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BX</a:t>
            </a:r>
            <a:r>
              <a:rPr kumimoji="0"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地址</a:t>
            </a:r>
            <a:r>
              <a:rPr kumimoji="0"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+1</a:t>
            </a:r>
            <a:endParaRPr kumimoji="0" 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" grpId="1" bldLvl="0" animBg="1"/>
      <p:bldP spid="12" grpId="1" bldLvl="0" animBg="1"/>
      <p:bldP spid="9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存储器寻址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基址变址寻址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/>
        </p:nvSpPr>
        <p:spPr>
          <a:xfrm>
            <a:off x="609600" y="4020185"/>
            <a:ext cx="10788650" cy="1116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[BX][DI]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; EA=(BX)+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 =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fr-FR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×16+</a:t>
            </a:r>
            <a:r>
              <a:rPr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</a:t>
            </a:r>
            <a:endParaRPr lang="en-US" altLang="fr-FR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AX, </a:t>
            </a:r>
            <a:r>
              <a:rPr kumimoji="0" lang="en-US" altLang="fr-FR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[BX+DI]</a:t>
            </a:r>
            <a:r>
              <a:rPr kumimoji="0" lang="en-US" altLang="fr-F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; 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等价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" y="1775460"/>
            <a:ext cx="10788650" cy="212344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）基址变址寻址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 = 基址寄存器的值 + 变址寄存器的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值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基址寄存器：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BX, BP;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变址寄存器：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SI, DI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缺省使用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Text Box 124"/>
          <p:cNvSpPr txBox="1"/>
          <p:nvPr>
            <p:custDataLst>
              <p:tags r:id="rId1"/>
            </p:custDataLst>
          </p:nvPr>
        </p:nvSpPr>
        <p:spPr>
          <a:xfrm>
            <a:off x="5408930" y="1143000"/>
            <a:ext cx="5989320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EA =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×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比例因子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endParaRPr kumimoji="0" lang="zh-CN" altLang="en-US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Text Box 124"/>
          <p:cNvSpPr txBox="1"/>
          <p:nvPr>
            <p:custDataLst>
              <p:tags r:id="rId2"/>
            </p:custDataLst>
          </p:nvPr>
        </p:nvSpPr>
        <p:spPr>
          <a:xfrm>
            <a:off x="609600" y="1143000"/>
            <a:ext cx="4551045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段基址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*2</a:t>
            </a:r>
            <a:r>
              <a:rPr kumimoji="0"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偏移地址 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</a:t>
            </a:r>
            <a:endParaRPr kumimoji="0"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391400" y="563880"/>
            <a:ext cx="1377950" cy="655955"/>
            <a:chOff x="11640" y="768"/>
            <a:chExt cx="2170" cy="1033"/>
          </a:xfrm>
        </p:grpSpPr>
        <p:sp>
          <p:nvSpPr>
            <p:cNvPr id="7" name="左大括号 6"/>
            <p:cNvSpPr/>
            <p:nvPr>
              <p:custDataLst>
                <p:tags r:id="rId3"/>
              </p:custDataLst>
            </p:nvPr>
          </p:nvSpPr>
          <p:spPr>
            <a:xfrm rot="5400000">
              <a:off x="12536" y="905"/>
              <a:ext cx="360" cy="1431"/>
            </a:xfrm>
            <a:prstGeom prst="leftBrace">
              <a:avLst>
                <a:gd name="adj1" fmla="val 35000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流程图: 可选过程 1"/>
            <p:cNvSpPr/>
            <p:nvPr>
              <p:custDataLst>
                <p:tags r:id="rId4"/>
              </p:custDataLst>
            </p:nvPr>
          </p:nvSpPr>
          <p:spPr>
            <a:xfrm>
              <a:off x="11640" y="768"/>
              <a:ext cx="2170" cy="840"/>
            </a:xfrm>
            <a:prstGeom prst="flowChartAlternateProcess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二者</a:t>
              </a:r>
              <a:r>
                <a:rPr lang="zh-CN" altLang="en-US" sz="20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</a:rPr>
                <a:t>均取</a:t>
              </a:r>
              <a:endParaRPr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09600" y="5257800"/>
            <a:ext cx="10788650" cy="114554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用途：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适合数组或表格处理，基址寄存器存放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首地址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，变址寄存器存放</a:t>
            </a: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下标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特点：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基址和变址均可修改，故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更加灵活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0" grpId="0" bldLvl="0" animBg="1"/>
      <p:bldP spid="3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存储器寻址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基址变址寻址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/>
        </p:nvSpPr>
        <p:spPr>
          <a:xfrm>
            <a:off x="609600" y="1778000"/>
            <a:ext cx="10788650" cy="52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一维数组</a:t>
            </a:r>
            <a:r>
              <a:rPr kumimoji="0"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kumimoji="0"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表格的</a:t>
            </a:r>
            <a:r>
              <a:rPr kumimoji="0"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kumimoji="0"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种常用访问方法：</a:t>
            </a:r>
            <a:endParaRPr kumimoji="0"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Text Box 124"/>
          <p:cNvSpPr txBox="1"/>
          <p:nvPr>
            <p:custDataLst>
              <p:tags r:id="rId1"/>
            </p:custDataLst>
          </p:nvPr>
        </p:nvSpPr>
        <p:spPr>
          <a:xfrm>
            <a:off x="5408930" y="1143000"/>
            <a:ext cx="5989320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EA =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×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比例因子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endParaRPr kumimoji="0"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Text Box 124"/>
          <p:cNvSpPr txBox="1"/>
          <p:nvPr>
            <p:custDataLst>
              <p:tags r:id="rId2"/>
            </p:custDataLst>
          </p:nvPr>
        </p:nvSpPr>
        <p:spPr>
          <a:xfrm>
            <a:off x="609600" y="1143000"/>
            <a:ext cx="4551045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段基址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*2</a:t>
            </a:r>
            <a:r>
              <a:rPr kumimoji="0"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偏移地址 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</a:t>
            </a:r>
            <a:endParaRPr kumimoji="0"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流程图: 可选过程 1"/>
          <p:cNvSpPr/>
          <p:nvPr>
            <p:custDataLst>
              <p:tags r:id="rId3"/>
            </p:custDataLst>
          </p:nvPr>
        </p:nvSpPr>
        <p:spPr>
          <a:xfrm>
            <a:off x="10363200" y="1143000"/>
            <a:ext cx="914400" cy="533400"/>
          </a:xfrm>
          <a:prstGeom prst="flowChartAlternateProcess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9600" y="2401570"/>
            <a:ext cx="10788650" cy="123063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寄存器寻址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MOV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[BX]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；表格各元素的地址存放在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中（基址或变址）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           	;  BX+1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指向下一个元素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965" y="3733800"/>
            <a:ext cx="10788650" cy="12446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方法2：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相对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寄存器寻址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MOV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Array[BX]   	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位移量存放表格首地址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200400" lvl="7" indent="45720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；基址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变址寄存器存放下标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9600" y="5080000"/>
            <a:ext cx="10788650" cy="132207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基址变址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寻址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MOV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[BX][SI] 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；基址寄存器（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BX/BP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）存放表格首地址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				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；变址寄存器（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SI/DI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）存放下标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3" grpId="0" bldLvl="0" animBg="1"/>
      <p:bldP spid="1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第五章、第六章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33400" y="1295400"/>
            <a:ext cx="11160000" cy="5664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 eaLnBrk="0" hangingPunct="0">
              <a:lnSpc>
                <a:spcPct val="100000"/>
              </a:lnSpc>
              <a:buClr>
                <a:srgbClr val="C00000"/>
              </a:buClr>
              <a:buFont typeface="Wingdings" panose="05000000000000000000" charset="0"/>
              <a:buNone/>
              <a:defRPr/>
            </a:pPr>
            <a:r>
              <a:rPr lang="zh-CN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第五章</a:t>
            </a:r>
            <a:r>
              <a:rPr lang="en-US" altLang="zh-CN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80x86</a:t>
            </a:r>
            <a:r>
              <a: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子程序设计</a:t>
            </a:r>
            <a:endParaRPr lang="zh-CN" altLang="en-US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33400" y="1861820"/>
            <a:ext cx="11160125" cy="1394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457200" lvl="0" indent="-45720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子程序定义和调用（隐含地有入栈和出栈操作，需保护现场和恢复现场）。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457200" algn="just" eaLnBrk="1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子程序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参数传递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：通过共享寄存器传递；通过共享变量传递。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3400" y="3594735"/>
            <a:ext cx="11160125" cy="1211580"/>
            <a:chOff x="840" y="6261"/>
            <a:chExt cx="17575" cy="1908"/>
          </a:xfrm>
        </p:grpSpPr>
        <p:sp>
          <p:nvSpPr>
            <p:cNvPr id="3" name="矩形 2"/>
            <p:cNvSpPr/>
            <p:nvPr>
              <p:custDataLst>
                <p:tags r:id="rId3"/>
              </p:custDataLst>
            </p:nvPr>
          </p:nvSpPr>
          <p:spPr>
            <a:xfrm>
              <a:off x="840" y="6261"/>
              <a:ext cx="17575" cy="892"/>
            </a:xfrm>
            <a:prstGeom prst="rect">
              <a:avLst/>
            </a:prstGeom>
            <a:solidFill>
              <a:srgbClr val="ADE3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anchor="ctr" anchorCtr="0">
              <a:noAutofit/>
            </a:bodyPr>
            <a:lstStyle/>
            <a:p>
              <a:pPr marL="0" indent="0" eaLnBrk="0" hangingPunct="0">
                <a:lnSpc>
                  <a:spcPct val="100000"/>
                </a:lnSpc>
                <a:buClr>
                  <a:srgbClr val="C00000"/>
                </a:buClr>
                <a:buFont typeface="Wingdings" panose="05000000000000000000" charset="0"/>
                <a:buNone/>
                <a:defRPr/>
              </a:pPr>
              <a:r>
                <a:rPr lang="zh-CN" b="1" noProof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第六章</a:t>
              </a:r>
              <a:r>
                <a:rPr lang="en-US" altLang="zh-CN" b="1" noProof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 BIOS</a:t>
              </a:r>
              <a:r>
                <a:rPr lang="zh-CN" altLang="en-US" b="1" noProof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和</a:t>
              </a:r>
              <a:r>
                <a:rPr lang="en-US" altLang="zh-CN" b="1" noProof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DOS</a:t>
              </a:r>
              <a:r>
                <a:rPr lang="zh-CN" altLang="en-US" b="1" noProof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功能调用</a:t>
              </a:r>
              <a:endParaRPr lang="zh-CN" altLang="en-US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4"/>
              </p:custDataLst>
            </p:nvPr>
          </p:nvSpPr>
          <p:spPr>
            <a:xfrm>
              <a:off x="840" y="7153"/>
              <a:ext cx="17575" cy="10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lvl="0" indent="-285750" algn="just" ea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DOS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功能调用：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1, 2, 9, 0A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号功能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存储器寻址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u="sng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相对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基址变址寻址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/>
        </p:nvSpPr>
        <p:spPr>
          <a:xfrm>
            <a:off x="609600" y="4053840"/>
            <a:ext cx="10788650" cy="15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ARRAY[BX][SI]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EA=ARRAY+(BX)+(SI)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ARRAY[BX+SI]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；等价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[ARRAY+BX+SI]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；等价</a:t>
            </a:r>
            <a:endParaRPr kumimoji="0" lang="en-US" altLang="fr-FR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" y="1790065"/>
            <a:ext cx="10788650" cy="213169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相对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基址变址寻址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spcBef>
                <a:spcPts val="0"/>
              </a:spcBef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 = 基址寄存器的值 + 变址寄存器的值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位移量。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spcBef>
                <a:spcPts val="50"/>
              </a:spcBef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基址寄存器：BX, BP。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变址寄存器：SI, DI。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Text Box 124"/>
          <p:cNvSpPr txBox="1"/>
          <p:nvPr>
            <p:custDataLst>
              <p:tags r:id="rId1"/>
            </p:custDataLst>
          </p:nvPr>
        </p:nvSpPr>
        <p:spPr>
          <a:xfrm>
            <a:off x="5408930" y="1143000"/>
            <a:ext cx="5989320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EA =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变址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× 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比例因子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位移量</a:t>
            </a:r>
            <a:endParaRPr kumimoji="0"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Text Box 124"/>
          <p:cNvSpPr txBox="1"/>
          <p:nvPr>
            <p:custDataLst>
              <p:tags r:id="rId2"/>
            </p:custDataLst>
          </p:nvPr>
        </p:nvSpPr>
        <p:spPr>
          <a:xfrm>
            <a:off x="609600" y="1143000"/>
            <a:ext cx="4551045" cy="523240"/>
          </a:xfrm>
          <a:prstGeom prst="rect">
            <a:avLst/>
          </a:prstGeom>
          <a:gradFill rotWithShape="0">
            <a:gsLst>
              <a:gs pos="0">
                <a:srgbClr val="FFDC92"/>
              </a:gs>
              <a:gs pos="70000">
                <a:srgbClr val="FFDC92"/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段基址</a:t>
            </a:r>
            <a:r>
              <a:rPr kumimoji="0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*2</a:t>
            </a:r>
            <a:r>
              <a:rPr kumimoji="0" lang="en-US" altLang="zh-CN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偏移地址 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</a:t>
            </a:r>
            <a:endParaRPr kumimoji="0"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91400" y="563880"/>
            <a:ext cx="3886200" cy="1112520"/>
            <a:chOff x="11640" y="768"/>
            <a:chExt cx="6120" cy="175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640" y="768"/>
              <a:ext cx="2170" cy="1033"/>
              <a:chOff x="11640" y="768"/>
              <a:chExt cx="2170" cy="1033"/>
            </a:xfrm>
          </p:grpSpPr>
          <p:sp>
            <p:nvSpPr>
              <p:cNvPr id="7" name="左大括号 6"/>
              <p:cNvSpPr/>
              <p:nvPr>
                <p:custDataLst>
                  <p:tags r:id="rId3"/>
                </p:custDataLst>
              </p:nvPr>
            </p:nvSpPr>
            <p:spPr>
              <a:xfrm rot="5400000">
                <a:off x="12536" y="905"/>
                <a:ext cx="360" cy="1431"/>
              </a:xfrm>
              <a:prstGeom prst="leftBrace">
                <a:avLst>
                  <a:gd name="adj1" fmla="val 35000"/>
                  <a:gd name="adj2" fmla="val 50000"/>
                </a:avLst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" name="流程图: 可选过程 1"/>
              <p:cNvSpPr/>
              <p:nvPr>
                <p:custDataLst>
                  <p:tags r:id="rId4"/>
                </p:custDataLst>
              </p:nvPr>
            </p:nvSpPr>
            <p:spPr>
              <a:xfrm>
                <a:off x="11640" y="768"/>
                <a:ext cx="2170" cy="840"/>
              </a:xfrm>
              <a:prstGeom prst="flowChartAlternateProcess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0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二者</a:t>
                </a:r>
                <a:r>
                  <a:rPr lang="zh-CN" altLang="en-US" sz="2000" b="1">
                    <a:solidFill>
                      <a:srgbClr val="0000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均取</a:t>
                </a:r>
                <a:endParaRPr lang="zh-CN" altLang="en-US" sz="2000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" name="流程图: 可选过程 2"/>
            <p:cNvSpPr/>
            <p:nvPr>
              <p:custDataLst>
                <p:tags r:id="rId5"/>
              </p:custDataLst>
            </p:nvPr>
          </p:nvSpPr>
          <p:spPr>
            <a:xfrm>
              <a:off x="16320" y="1680"/>
              <a:ext cx="1440" cy="840"/>
            </a:xfrm>
            <a:prstGeom prst="flowChartAlternateProcess">
              <a:avLst/>
            </a:pr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609600" y="5745480"/>
            <a:ext cx="10788650" cy="6604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用途：</a:t>
            </a: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适合二维数组的处理。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0" grpId="0" bldLvl="0" animBg="1"/>
      <p:bldP spid="4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89535"/>
            <a:ext cx="791781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小结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2533" name="Text Box 124"/>
          <p:cNvSpPr txBox="1"/>
          <p:nvPr>
            <p:custDataLst>
              <p:tags r:id="rId1"/>
            </p:custDataLst>
          </p:nvPr>
        </p:nvSpPr>
        <p:spPr>
          <a:xfrm>
            <a:off x="681990" y="2019300"/>
            <a:ext cx="3543935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寄存器寻址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4" name="Text Box 129"/>
          <p:cNvSpPr txBox="1"/>
          <p:nvPr>
            <p:custDataLst>
              <p:tags r:id="rId2"/>
            </p:custDataLst>
          </p:nvPr>
        </p:nvSpPr>
        <p:spPr>
          <a:xfrm>
            <a:off x="681990" y="2743200"/>
            <a:ext cx="3533775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直接寻址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7" name="Text Box 139"/>
          <p:cNvSpPr txBox="1"/>
          <p:nvPr>
            <p:custDataLst>
              <p:tags r:id="rId3"/>
            </p:custDataLst>
          </p:nvPr>
        </p:nvSpPr>
        <p:spPr>
          <a:xfrm>
            <a:off x="680720" y="3467100"/>
            <a:ext cx="3532505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寄存器间接寻址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9" name="Text Box 144"/>
          <p:cNvSpPr txBox="1"/>
          <p:nvPr>
            <p:custDataLst>
              <p:tags r:id="rId4"/>
            </p:custDataLst>
          </p:nvPr>
        </p:nvSpPr>
        <p:spPr>
          <a:xfrm>
            <a:off x="679450" y="4191000"/>
            <a:ext cx="3533775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相对寄存器寻址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 Box 124"/>
          <p:cNvSpPr txBox="1"/>
          <p:nvPr>
            <p:custDataLst>
              <p:tags r:id="rId5"/>
            </p:custDataLst>
          </p:nvPr>
        </p:nvSpPr>
        <p:spPr>
          <a:xfrm>
            <a:off x="685800" y="1295400"/>
            <a:ext cx="3538855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立即寻址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 Box 144"/>
          <p:cNvSpPr txBox="1"/>
          <p:nvPr>
            <p:custDataLst>
              <p:tags r:id="rId6"/>
            </p:custDataLst>
          </p:nvPr>
        </p:nvSpPr>
        <p:spPr>
          <a:xfrm>
            <a:off x="679450" y="4914900"/>
            <a:ext cx="3533775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基址变址寻址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 Box 144"/>
          <p:cNvSpPr txBox="1"/>
          <p:nvPr>
            <p:custDataLst>
              <p:tags r:id="rId7"/>
            </p:custDataLst>
          </p:nvPr>
        </p:nvSpPr>
        <p:spPr>
          <a:xfrm>
            <a:off x="679450" y="5638800"/>
            <a:ext cx="3533775" cy="575945"/>
          </a:xfrm>
          <a:prstGeom prst="rect">
            <a:avLst/>
          </a:prstGeom>
          <a:gradFill rotWithShape="0">
            <a:gsLst>
              <a:gs pos="0">
                <a:srgbClr val="87D6FF"/>
              </a:gs>
              <a:gs pos="70000">
                <a:srgbClr val="C3EBFF">
                  <a:alpha val="10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solidFill>
              <a:srgbClr val="0070C0"/>
            </a:solidFill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基址变址寻址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1149985"/>
            <a:ext cx="7127240" cy="516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89535"/>
            <a:ext cx="7917815" cy="73152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练习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文本框 1"/>
          <p:cNvSpPr txBox="1"/>
          <p:nvPr/>
        </p:nvSpPr>
        <p:spPr>
          <a:xfrm>
            <a:off x="1056640" y="1183640"/>
            <a:ext cx="3506470" cy="684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3069H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BH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27H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57275" y="1949450"/>
            <a:ext cx="3506470" cy="684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BX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AL, 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BH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56640" y="2726690"/>
            <a:ext cx="3506470" cy="684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[2000H]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VALUE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57275" y="3498215"/>
            <a:ext cx="3506470" cy="684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[BX]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[DI]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5530" y="4269740"/>
            <a:ext cx="3506470" cy="684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ARRAY[SI]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[ARRAY+SI]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58545" y="5041265"/>
            <a:ext cx="3506470" cy="684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[BX][DI]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[BX+DI]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56640" y="5812790"/>
            <a:ext cx="3506470" cy="684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ARRAY[BX][DI]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 eaLnBrk="1" hangingPunct="1">
              <a:lnSpc>
                <a:spcPct val="100000"/>
              </a:lnSpc>
              <a:spcBef>
                <a:spcPts val="25"/>
              </a:spcBef>
              <a:spcAft>
                <a:spcPts val="5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MOV  AX, 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ARRAY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[BX+DI]</a:t>
            </a:r>
            <a:endParaRPr lang="en-US" altLang="zh-CN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563110" y="1219200"/>
            <a:ext cx="5385435" cy="575945"/>
            <a:chOff x="7202" y="1768"/>
            <a:chExt cx="8481" cy="907"/>
          </a:xfrm>
        </p:grpSpPr>
        <p:sp>
          <p:nvSpPr>
            <p:cNvPr id="4" name="Text Box 124"/>
            <p:cNvSpPr txBox="1"/>
            <p:nvPr>
              <p:custDataLst>
                <p:tags r:id="rId1"/>
              </p:custDataLst>
            </p:nvPr>
          </p:nvSpPr>
          <p:spPr>
            <a:xfrm>
              <a:off x="10110" y="1768"/>
              <a:ext cx="5573" cy="907"/>
            </a:xfrm>
            <a:prstGeom prst="rect">
              <a:avLst/>
            </a:prstGeom>
            <a:gradFill rotWithShape="0">
              <a:gsLst>
                <a:gs pos="0">
                  <a:srgbClr val="87D6FF"/>
                </a:gs>
                <a:gs pos="70000">
                  <a:srgbClr val="C3EBFF">
                    <a:alpha val="10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rgbClr val="0070C0"/>
              </a:solidFill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 </a:t>
              </a:r>
              <a:r>
                <a:rPr lang="zh-CN" altLang="en-US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立即寻址</a:t>
              </a:r>
              <a:endPara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7202" y="2306"/>
              <a:ext cx="289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4563745" y="1981200"/>
            <a:ext cx="5389880" cy="575945"/>
            <a:chOff x="7187" y="3000"/>
            <a:chExt cx="8488" cy="907"/>
          </a:xfrm>
        </p:grpSpPr>
        <p:sp>
          <p:nvSpPr>
            <p:cNvPr id="22533" name="Text Box 124"/>
            <p:cNvSpPr txBox="1"/>
            <p:nvPr>
              <p:custDataLst>
                <p:tags r:id="rId2"/>
              </p:custDataLst>
            </p:nvPr>
          </p:nvSpPr>
          <p:spPr>
            <a:xfrm>
              <a:off x="10094" y="3000"/>
              <a:ext cx="5581" cy="907"/>
            </a:xfrm>
            <a:prstGeom prst="rect">
              <a:avLst/>
            </a:prstGeom>
            <a:gradFill rotWithShape="0">
              <a:gsLst>
                <a:gs pos="0">
                  <a:srgbClr val="87D6FF"/>
                </a:gs>
                <a:gs pos="70000">
                  <a:srgbClr val="C3EBFF">
                    <a:alpha val="10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rgbClr val="0070C0"/>
              </a:solidFill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 </a:t>
              </a:r>
              <a:r>
                <a:rPr lang="zh-CN" altLang="en-US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寄存器寻址</a:t>
              </a:r>
              <a:endPara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4" name="直接箭头连接符 23"/>
            <p:cNvCxnSpPr/>
            <p:nvPr>
              <p:custDataLst>
                <p:tags r:id="rId3"/>
              </p:custDataLst>
            </p:nvPr>
          </p:nvCxnSpPr>
          <p:spPr>
            <a:xfrm flipV="1">
              <a:off x="7187" y="3505"/>
              <a:ext cx="289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4563110" y="2748280"/>
            <a:ext cx="5380355" cy="575945"/>
            <a:chOff x="7186" y="4208"/>
            <a:chExt cx="8473" cy="907"/>
          </a:xfrm>
        </p:grpSpPr>
        <p:sp>
          <p:nvSpPr>
            <p:cNvPr id="22534" name="Text Box 129"/>
            <p:cNvSpPr txBox="1"/>
            <p:nvPr>
              <p:custDataLst>
                <p:tags r:id="rId4"/>
              </p:custDataLst>
            </p:nvPr>
          </p:nvSpPr>
          <p:spPr>
            <a:xfrm>
              <a:off x="10094" y="4208"/>
              <a:ext cx="5565" cy="907"/>
            </a:xfrm>
            <a:prstGeom prst="rect">
              <a:avLst/>
            </a:prstGeom>
            <a:gradFill rotWithShape="0">
              <a:gsLst>
                <a:gs pos="0">
                  <a:srgbClr val="87D6FF"/>
                </a:gs>
                <a:gs pos="70000">
                  <a:srgbClr val="C3EBFF">
                    <a:alpha val="10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rgbClr val="0070C0"/>
              </a:solidFill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3. </a:t>
              </a:r>
              <a:r>
                <a:rPr lang="zh-CN" altLang="en-US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直接寻址</a:t>
              </a:r>
              <a:endParaRPr lang="zh-CN" altLang="en-US" sz="2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5" name="直接箭头连接符 24"/>
            <p:cNvCxnSpPr>
              <a:stCxn id="16" idx="3"/>
            </p:cNvCxnSpPr>
            <p:nvPr>
              <p:custDataLst>
                <p:tags r:id="rId5"/>
              </p:custDataLst>
            </p:nvPr>
          </p:nvCxnSpPr>
          <p:spPr>
            <a:xfrm flipV="1">
              <a:off x="7186" y="4833"/>
              <a:ext cx="289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563745" y="3505200"/>
            <a:ext cx="5369560" cy="575945"/>
            <a:chOff x="7187" y="5400"/>
            <a:chExt cx="8456" cy="907"/>
          </a:xfrm>
        </p:grpSpPr>
        <p:sp>
          <p:nvSpPr>
            <p:cNvPr id="22537" name="Text Box 139"/>
            <p:cNvSpPr txBox="1"/>
            <p:nvPr>
              <p:custDataLst>
                <p:tags r:id="rId6"/>
              </p:custDataLst>
            </p:nvPr>
          </p:nvSpPr>
          <p:spPr>
            <a:xfrm>
              <a:off x="10080" y="5400"/>
              <a:ext cx="5563" cy="907"/>
            </a:xfrm>
            <a:prstGeom prst="rect">
              <a:avLst/>
            </a:prstGeom>
            <a:gradFill rotWithShape="0">
              <a:gsLst>
                <a:gs pos="0">
                  <a:srgbClr val="87D6FF"/>
                </a:gs>
                <a:gs pos="70000">
                  <a:srgbClr val="C3EBFF">
                    <a:alpha val="10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rgbClr val="0070C0"/>
              </a:solidFill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4. </a:t>
              </a:r>
              <a:r>
                <a:rPr lang="zh-CN" altLang="en-US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寄存器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间接</a:t>
              </a:r>
              <a:r>
                <a:rPr lang="zh-CN" altLang="en-US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寻址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6" name="直接箭头连接符 25"/>
            <p:cNvCxnSpPr/>
            <p:nvPr>
              <p:custDataLst>
                <p:tags r:id="rId7"/>
              </p:custDataLst>
            </p:nvPr>
          </p:nvCxnSpPr>
          <p:spPr>
            <a:xfrm flipV="1">
              <a:off x="7187" y="5918"/>
              <a:ext cx="289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4572000" y="4312920"/>
            <a:ext cx="5360670" cy="575945"/>
            <a:chOff x="7200" y="6672"/>
            <a:chExt cx="8442" cy="907"/>
          </a:xfrm>
        </p:grpSpPr>
        <p:sp>
          <p:nvSpPr>
            <p:cNvPr id="22539" name="Text Box 144"/>
            <p:cNvSpPr txBox="1"/>
            <p:nvPr>
              <p:custDataLst>
                <p:tags r:id="rId8"/>
              </p:custDataLst>
            </p:nvPr>
          </p:nvSpPr>
          <p:spPr>
            <a:xfrm>
              <a:off x="10077" y="6672"/>
              <a:ext cx="5565" cy="907"/>
            </a:xfrm>
            <a:prstGeom prst="rect">
              <a:avLst/>
            </a:prstGeom>
            <a:gradFill rotWithShape="0">
              <a:gsLst>
                <a:gs pos="0">
                  <a:srgbClr val="87D6FF"/>
                </a:gs>
                <a:gs pos="70000">
                  <a:srgbClr val="C3EBFF">
                    <a:alpha val="10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rgbClr val="0070C0"/>
              </a:solidFill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5.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相对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寄存器寻址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7" name="直接箭头连接符 26"/>
            <p:cNvCxnSpPr>
              <a:stCxn id="18" idx="3"/>
              <a:endCxn id="22539" idx="1"/>
            </p:cNvCxnSpPr>
            <p:nvPr>
              <p:custDataLst>
                <p:tags r:id="rId9"/>
              </p:custDataLst>
            </p:nvPr>
          </p:nvCxnSpPr>
          <p:spPr>
            <a:xfrm flipV="1">
              <a:off x="7200" y="7126"/>
              <a:ext cx="2877" cy="1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572000" y="5105400"/>
            <a:ext cx="5360670" cy="575945"/>
            <a:chOff x="7200" y="7920"/>
            <a:chExt cx="8442" cy="907"/>
          </a:xfrm>
        </p:grpSpPr>
        <p:sp>
          <p:nvSpPr>
            <p:cNvPr id="7" name="Text Box 144"/>
            <p:cNvSpPr txBox="1"/>
            <p:nvPr>
              <p:custDataLst>
                <p:tags r:id="rId10"/>
              </p:custDataLst>
            </p:nvPr>
          </p:nvSpPr>
          <p:spPr>
            <a:xfrm>
              <a:off x="10077" y="7920"/>
              <a:ext cx="5565" cy="907"/>
            </a:xfrm>
            <a:prstGeom prst="rect">
              <a:avLst/>
            </a:prstGeom>
            <a:gradFill rotWithShape="0">
              <a:gsLst>
                <a:gs pos="0">
                  <a:srgbClr val="87D6FF"/>
                </a:gs>
                <a:gs pos="70000">
                  <a:srgbClr val="C3EBFF">
                    <a:alpha val="10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rgbClr val="0070C0"/>
              </a:solidFill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6. 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基址变址寻址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8" name="直接箭头连接符 27"/>
            <p:cNvCxnSpPr/>
            <p:nvPr>
              <p:custDataLst>
                <p:tags r:id="rId11"/>
              </p:custDataLst>
            </p:nvPr>
          </p:nvCxnSpPr>
          <p:spPr>
            <a:xfrm>
              <a:off x="7200" y="8400"/>
              <a:ext cx="288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4572000" y="5877560"/>
            <a:ext cx="5360670" cy="575945"/>
            <a:chOff x="7200" y="9136"/>
            <a:chExt cx="8442" cy="907"/>
          </a:xfrm>
        </p:grpSpPr>
        <p:sp>
          <p:nvSpPr>
            <p:cNvPr id="14" name="Text Box 144"/>
            <p:cNvSpPr txBox="1"/>
            <p:nvPr>
              <p:custDataLst>
                <p:tags r:id="rId12"/>
              </p:custDataLst>
            </p:nvPr>
          </p:nvSpPr>
          <p:spPr>
            <a:xfrm>
              <a:off x="10077" y="9136"/>
              <a:ext cx="5565" cy="907"/>
            </a:xfrm>
            <a:prstGeom prst="rect">
              <a:avLst/>
            </a:prstGeom>
            <a:gradFill rotWithShape="0">
              <a:gsLst>
                <a:gs pos="0">
                  <a:srgbClr val="87D6FF"/>
                </a:gs>
                <a:gs pos="70000">
                  <a:srgbClr val="C3EBFF">
                    <a:alpha val="100000"/>
                  </a:srgbClr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solidFill>
                <a:srgbClr val="0070C0"/>
              </a:solidFill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7.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相对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基址变址寻址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9" name="直接箭头连接符 28"/>
            <p:cNvCxnSpPr>
              <a:endCxn id="14" idx="1"/>
            </p:cNvCxnSpPr>
            <p:nvPr>
              <p:custDataLst>
                <p:tags r:id="rId13"/>
              </p:custDataLst>
            </p:nvPr>
          </p:nvCxnSpPr>
          <p:spPr>
            <a:xfrm flipV="1">
              <a:off x="7200" y="9590"/>
              <a:ext cx="2877" cy="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" grpId="1" animBg="1"/>
      <p:bldP spid="15" grpId="1" animBg="1"/>
      <p:bldP spid="16" grpId="1" animBg="1"/>
      <p:bldP spid="17" grpId="1" animBg="1"/>
      <p:bldP spid="18" grpId="1" animBg="1"/>
      <p:bldP spid="19" grpId="1" animBg="1"/>
      <p:bldP spid="20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233"/>
          <p:cNvGrpSpPr/>
          <p:nvPr/>
        </p:nvGrpSpPr>
        <p:grpSpPr bwMode="auto">
          <a:xfrm>
            <a:off x="3003551" y="528320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71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指令系统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72" name="Text Box 237"/>
            <p:cNvSpPr txBox="1">
              <a:spLocks noChangeArrowheads="1"/>
            </p:cNvSpPr>
            <p:nvPr/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2743200" y="3750945"/>
            <a:ext cx="7416800" cy="121920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8" name="Group 243"/>
          <p:cNvGrpSpPr/>
          <p:nvPr/>
        </p:nvGrpSpPr>
        <p:grpSpPr bwMode="auto">
          <a:xfrm>
            <a:off x="3003551" y="4034367"/>
            <a:ext cx="6648449" cy="740833"/>
            <a:chOff x="1248" y="3230"/>
            <a:chExt cx="3141" cy="350"/>
          </a:xfrm>
        </p:grpSpPr>
        <p:sp>
          <p:nvSpPr>
            <p:cNvPr id="31761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2948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2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63" name="Text Box 246"/>
            <p:cNvSpPr txBox="1">
              <a:spLocks noChangeArrowheads="1"/>
            </p:cNvSpPr>
            <p:nvPr/>
          </p:nvSpPr>
          <p:spPr bwMode="gray">
            <a:xfrm>
              <a:off x="1776" y="3236"/>
              <a:ext cx="2592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程序寻址方式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64" name="Text Box 247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4455"/>
            <a:ext cx="12217400" cy="74676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指令系统与寻址方式</a:t>
            </a:r>
            <a:endParaRPr lang="en-US" altLang="zh-CN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1752" name="Group 248"/>
          <p:cNvGrpSpPr/>
          <p:nvPr/>
        </p:nvGrpSpPr>
        <p:grpSpPr bwMode="auto">
          <a:xfrm rot="0">
            <a:off x="3003550" y="1494155"/>
            <a:ext cx="6646545" cy="741045"/>
            <a:chOff x="1248" y="3230"/>
            <a:chExt cx="3140" cy="350"/>
          </a:xfrm>
        </p:grpSpPr>
        <p:sp>
          <p:nvSpPr>
            <p:cNvPr id="31753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54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5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208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指令系统概述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1756" name="Text Box 252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03550" y="2726690"/>
            <a:ext cx="6646545" cy="757555"/>
            <a:chOff x="4730" y="4174"/>
            <a:chExt cx="10467" cy="1193"/>
          </a:xfrm>
        </p:grpSpPr>
        <p:grpSp>
          <p:nvGrpSpPr>
            <p:cNvPr id="31747" name="Group 238"/>
            <p:cNvGrpSpPr/>
            <p:nvPr/>
          </p:nvGrpSpPr>
          <p:grpSpPr bwMode="auto">
            <a:xfrm>
              <a:off x="4730" y="4200"/>
              <a:ext cx="10467" cy="1167"/>
              <a:chOff x="1248" y="2640"/>
              <a:chExt cx="3140" cy="350"/>
            </a:xfrm>
          </p:grpSpPr>
          <p:sp>
            <p:nvSpPr>
              <p:cNvPr id="31765" name="Line 239"/>
              <p:cNvSpPr>
                <a:spLocks noChangeShapeType="1"/>
              </p:cNvSpPr>
              <p:nvPr/>
            </p:nvSpPr>
            <p:spPr bwMode="gray">
              <a:xfrm>
                <a:off x="1440" y="2990"/>
                <a:ext cx="294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tailEnd type="oval" w="med" len="med"/>
              </a:ln>
            </p:spPr>
            <p:txBody>
              <a:bodyPr wrap="none" anchor="ctr"/>
              <a:lstStyle/>
              <a:p>
                <a:endParaRPr lang="zh-CN" altLang="en-US" sz="3200"/>
              </a:p>
            </p:txBody>
          </p:sp>
          <p:sp>
            <p:nvSpPr>
              <p:cNvPr id="31766" name="Rectangle 240"/>
              <p:cNvSpPr>
                <a:spLocks noChangeArrowheads="1"/>
              </p:cNvSpPr>
              <p:nvPr/>
            </p:nvSpPr>
            <p:spPr bwMode="gray">
              <a:xfrm rot="3419336">
                <a:off x="1261" y="2627"/>
                <a:ext cx="302" cy="328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2F47"/>
                  </a:gs>
                </a:gsLst>
                <a:lin ang="5400000" scaled="1"/>
              </a:gradFill>
              <a:ln w="9525">
                <a:miter lim="800000"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6699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kumimoji="0"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1767" name="Text Box 241"/>
              <p:cNvSpPr txBox="1">
                <a:spLocks noChangeArrowheads="1"/>
              </p:cNvSpPr>
              <p:nvPr/>
            </p:nvSpPr>
            <p:spPr bwMode="gray">
              <a:xfrm>
                <a:off x="1776" y="2650"/>
                <a:ext cx="2064" cy="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kumimoji="0" lang="en-US" altLang="zh-CN" sz="3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80x86</a:t>
                </a:r>
                <a:r>
                  <a:rPr kumimoji="0" lang="zh-CN" altLang="en-US" sz="3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微处理器</a:t>
                </a:r>
                <a:r>
                  <a:rPr kumimoji="0" lang="zh-CN" altLang="en-US" sz="3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概述</a:t>
                </a:r>
                <a:endPara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  <p:sp>
            <p:nvSpPr>
              <p:cNvPr id="31768" name="Text Box 242"/>
              <p:cNvSpPr txBox="1">
                <a:spLocks noChangeArrowheads="1"/>
              </p:cNvSpPr>
              <p:nvPr/>
            </p:nvSpPr>
            <p:spPr bwMode="gray">
              <a:xfrm>
                <a:off x="1347" y="2654"/>
                <a:ext cx="193" cy="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kumimoji="0" lang="en-US" altLang="zh-CN" sz="32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endPara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9948" name="Text Box 251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6480" y="4174"/>
              <a:ext cx="6991" cy="922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square" rIns="36000">
              <a:noAutofit/>
            </a:bodyPr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数据寻址方式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</p:grpSp>
      <p:sp>
        <p:nvSpPr>
          <p:cNvPr id="30" name="圆角矩形标注 29"/>
          <p:cNvSpPr/>
          <p:nvPr/>
        </p:nvSpPr>
        <p:spPr>
          <a:xfrm>
            <a:off x="7543800" y="1219200"/>
            <a:ext cx="3749675" cy="2939415"/>
          </a:xfrm>
          <a:prstGeom prst="wedgeRoundRectCallout">
            <a:avLst>
              <a:gd name="adj1" fmla="val -68492"/>
              <a:gd name="adj2" fmla="val 11244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立即寻址</a:t>
            </a:r>
            <a:endParaRPr kumimoji="0"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寄存器寻址</a:t>
            </a:r>
            <a:endParaRPr kumimoji="0"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直接寻址</a:t>
            </a:r>
            <a:endParaRPr kumimoji="0"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寄存器间接寻址</a:t>
            </a:r>
            <a:endParaRPr kumimoji="0"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相对寄存器寻址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基址变址寻址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相对基址变址寻址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bldLvl="0" animBg="1"/>
      <p:bldP spid="30" grpId="1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2743200" y="4953000"/>
            <a:ext cx="7416800" cy="1219200"/>
          </a:xfrm>
          <a:prstGeom prst="roundRect">
            <a:avLst/>
          </a:prstGeom>
          <a:solidFill>
            <a:srgbClr val="ADE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grpSp>
        <p:nvGrpSpPr>
          <p:cNvPr id="31746" name="Group 233"/>
          <p:cNvGrpSpPr/>
          <p:nvPr/>
        </p:nvGrpSpPr>
        <p:grpSpPr bwMode="auto">
          <a:xfrm>
            <a:off x="3003551" y="5207000"/>
            <a:ext cx="6646333" cy="740833"/>
            <a:chOff x="1248" y="2030"/>
            <a:chExt cx="3140" cy="350"/>
          </a:xfrm>
        </p:grpSpPr>
        <p:sp>
          <p:nvSpPr>
            <p:cNvPr id="31769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70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71" name="Text Box 236"/>
            <p:cNvSpPr txBox="1">
              <a:spLocks noChangeArrowheads="1"/>
            </p:cNvSpPr>
            <p:nvPr/>
          </p:nvSpPr>
          <p:spPr bwMode="gray">
            <a:xfrm>
              <a:off x="1776" y="2050"/>
              <a:ext cx="2517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80x86</a:t>
              </a:r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指令系统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772" name="Text Box 237"/>
            <p:cNvSpPr txBox="1">
              <a:spLocks noChangeArrowheads="1"/>
            </p:cNvSpPr>
            <p:nvPr/>
          </p:nvSpPr>
          <p:spPr bwMode="gray">
            <a:xfrm>
              <a:off x="1347" y="20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750" name="灯片编号占位符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BADEC5-C65B-4AF4-8E15-1A40E4D733DA}" type="slidenum">
              <a:rPr lang="en-US" altLang="zh-CN" sz="2135"/>
            </a:fld>
            <a:endParaRPr lang="en-US" altLang="zh-CN" sz="2135"/>
          </a:p>
        </p:txBody>
      </p:sp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4455"/>
            <a:ext cx="12217400" cy="746760"/>
          </a:xfrm>
        </p:spPr>
        <p:txBody>
          <a:bodyPr/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80x86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指令系统与寻址方式</a:t>
            </a:r>
            <a:endParaRPr lang="en-US" altLang="zh-CN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1752" name="Group 248"/>
          <p:cNvGrpSpPr/>
          <p:nvPr/>
        </p:nvGrpSpPr>
        <p:grpSpPr bwMode="auto">
          <a:xfrm rot="0">
            <a:off x="3003550" y="1417955"/>
            <a:ext cx="6646545" cy="741045"/>
            <a:chOff x="1248" y="3230"/>
            <a:chExt cx="3140" cy="350"/>
          </a:xfrm>
        </p:grpSpPr>
        <p:sp>
          <p:nvSpPr>
            <p:cNvPr id="31753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54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66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5" name="Text Box 251"/>
            <p:cNvSpPr txBox="1">
              <a:spLocks noChangeArrowheads="1"/>
            </p:cNvSpPr>
            <p:nvPr/>
          </p:nvSpPr>
          <p:spPr bwMode="gray">
            <a:xfrm>
              <a:off x="1776" y="3244"/>
              <a:ext cx="2208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指令系统概述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1756" name="Text Box 252"/>
            <p:cNvSpPr txBox="1">
              <a:spLocks noChangeArrowheads="1"/>
            </p:cNvSpPr>
            <p:nvPr/>
          </p:nvSpPr>
          <p:spPr bwMode="gray">
            <a:xfrm>
              <a:off x="1347" y="324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747" name="Group 238"/>
          <p:cNvGrpSpPr/>
          <p:nvPr/>
        </p:nvGrpSpPr>
        <p:grpSpPr bwMode="auto">
          <a:xfrm rot="0">
            <a:off x="3003550" y="2667000"/>
            <a:ext cx="6646545" cy="741045"/>
            <a:chOff x="1248" y="2640"/>
            <a:chExt cx="3140" cy="350"/>
          </a:xfrm>
        </p:grpSpPr>
        <p:sp>
          <p:nvSpPr>
            <p:cNvPr id="31765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294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766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/>
            <a:p>
              <a:endParaRPr kumimoji="0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67" name="Text Box 241"/>
            <p:cNvSpPr txBox="1">
              <a:spLocks noChangeArrowheads="1"/>
            </p:cNvSpPr>
            <p:nvPr/>
          </p:nvSpPr>
          <p:spPr bwMode="gray">
            <a:xfrm>
              <a:off x="1776" y="2650"/>
              <a:ext cx="2064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数据寻址方式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  <p:sp>
          <p:nvSpPr>
            <p:cNvPr id="31768" name="Text Box 242"/>
            <p:cNvSpPr txBox="1">
              <a:spLocks noChangeArrowheads="1"/>
            </p:cNvSpPr>
            <p:nvPr/>
          </p:nvSpPr>
          <p:spPr bwMode="gray">
            <a:xfrm>
              <a:off x="1347" y="2654"/>
              <a:ext cx="193" cy="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003550" y="3928745"/>
            <a:ext cx="6648450" cy="769620"/>
            <a:chOff x="4730" y="6187"/>
            <a:chExt cx="10470" cy="1212"/>
          </a:xfrm>
        </p:grpSpPr>
        <p:grpSp>
          <p:nvGrpSpPr>
            <p:cNvPr id="31748" name="Group 243"/>
            <p:cNvGrpSpPr/>
            <p:nvPr/>
          </p:nvGrpSpPr>
          <p:grpSpPr bwMode="auto">
            <a:xfrm>
              <a:off x="4730" y="6233"/>
              <a:ext cx="10470" cy="1167"/>
              <a:chOff x="1248" y="3230"/>
              <a:chExt cx="3141" cy="350"/>
            </a:xfrm>
          </p:grpSpPr>
          <p:sp>
            <p:nvSpPr>
              <p:cNvPr id="31761" name="Line 244"/>
              <p:cNvSpPr>
                <a:spLocks noChangeShapeType="1"/>
              </p:cNvSpPr>
              <p:nvPr/>
            </p:nvSpPr>
            <p:spPr bwMode="gray">
              <a:xfrm>
                <a:off x="1441" y="3579"/>
                <a:ext cx="2948" cy="1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tailEnd type="oval" w="med" len="med"/>
              </a:ln>
            </p:spPr>
            <p:txBody>
              <a:bodyPr wrap="none" anchor="ctr"/>
              <a:lstStyle/>
              <a:p>
                <a:endParaRPr lang="zh-CN" altLang="en-US" sz="3200"/>
              </a:p>
            </p:txBody>
          </p:sp>
          <p:sp>
            <p:nvSpPr>
              <p:cNvPr id="31762" name="Rectangle 245"/>
              <p:cNvSpPr>
                <a:spLocks noChangeArrowheads="1"/>
              </p:cNvSpPr>
              <p:nvPr/>
            </p:nvSpPr>
            <p:spPr bwMode="gray">
              <a:xfrm rot="3419336">
                <a:off x="1261" y="3217"/>
                <a:ext cx="302" cy="328"/>
              </a:xfrm>
              <a:prstGeom prst="rect">
                <a:avLst/>
              </a:prstGeom>
              <a:gradFill rotWithShape="1">
                <a:gsLst>
                  <a:gs pos="0">
                    <a:srgbClr val="FF9933"/>
                  </a:gs>
                  <a:gs pos="100000">
                    <a:srgbClr val="764718"/>
                  </a:gs>
                </a:gsLst>
                <a:lin ang="5400000" scaled="1"/>
              </a:gradFill>
              <a:ln w="9525">
                <a:miter lim="800000"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9933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kumimoji="0"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1763" name="Text Box 246"/>
              <p:cNvSpPr txBox="1">
                <a:spLocks noChangeArrowheads="1"/>
              </p:cNvSpPr>
              <p:nvPr/>
            </p:nvSpPr>
            <p:spPr bwMode="gray">
              <a:xfrm>
                <a:off x="1776" y="3236"/>
                <a:ext cx="2592" cy="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kumimoji="0" lang="en-US" altLang="zh-CN" sz="3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80x86</a:t>
                </a:r>
                <a:r>
                  <a:rPr kumimoji="0" lang="zh-CN" altLang="en-US" sz="3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内部结构</a:t>
                </a:r>
                <a:endPara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31764" name="Text Box 247"/>
              <p:cNvSpPr txBox="1">
                <a:spLocks noChangeArrowheads="1"/>
              </p:cNvSpPr>
              <p:nvPr/>
            </p:nvSpPr>
            <p:spPr bwMode="gray">
              <a:xfrm>
                <a:off x="1347" y="3244"/>
                <a:ext cx="193" cy="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kumimoji="0" lang="en-US" altLang="zh-CN" sz="32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endParaRPr kumimoji="0" lang="en-US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9948" name="Text Box 251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6480" y="6187"/>
              <a:ext cx="6042" cy="922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square" rIns="36000">
              <a:noAutofit/>
            </a:bodyPr>
            <a:p>
              <a:pPr eaLnBrk="0" hangingPunct="0"/>
              <a:r>
                <a:rPr kumimoji="0" lang="zh-CN" altLang="en-US" sz="3200">
                  <a:latin typeface="微软雅黑" panose="020B0503020204020204" charset="-122"/>
                  <a:ea typeface="微软雅黑" panose="020B0503020204020204" charset="-122"/>
                  <a:cs typeface="华文新魏" panose="02010800040101010101" pitchFamily="2" charset="-122"/>
                  <a:sym typeface="+mn-ea"/>
                </a:rPr>
                <a:t>程序寻址方式</a:t>
              </a:r>
              <a:endParaRPr kumimoji="0" lang="zh-CN" altLang="en-US" sz="3200"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数据传送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/>
        </p:nvSpPr>
        <p:spPr>
          <a:xfrm>
            <a:off x="609600" y="3581400"/>
            <a:ext cx="5556885" cy="263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交换指令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XCHG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取有效地址指令LEA（到Reg）</a:t>
            </a:r>
            <a:endParaRPr lang="en-US" altLang="zh-CN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装入地址指令（到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ES/DS)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609600" y="1174750"/>
            <a:ext cx="10788650" cy="22682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445770" lvl="0" indent="-44577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用于实现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内部寄存器之间、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内部寄存器与存储器之间、累加器与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I/O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端口之间的数据传送。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45770" lvl="0" indent="-44577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除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SAH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F和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POPF外，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一般不影响FLAGS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的内容。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45770" lvl="0" indent="-44577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源操作数和目标操作数的数据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长度必须一致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23330" y="3581400"/>
            <a:ext cx="5074285" cy="263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标志传送指令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表转换指令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XLAT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kumimoji="0"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堆栈操作指令</a:t>
            </a:r>
            <a:endParaRPr kumimoji="0" lang="zh-CN" altLang="en-US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kumimoji="0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符号扩展指令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0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数据传送指令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609600" y="1351915"/>
            <a:ext cx="5942965" cy="463867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457200" lvl="0" indent="-45720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AutoNum type="arabicPeriod"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Dest, Src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71600" lvl="2" indent="-4572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+mj-ea"/>
              <a:buAutoNum type="circleNumDbPlain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通用寄存器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71600" lvl="2" indent="-4572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+mj-ea"/>
              <a:buAutoNum type="circleNumDbPlai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通用寄存器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立即数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71600" lvl="2" indent="-4572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+mj-ea"/>
              <a:buAutoNum type="circleNumDbPlai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存储器单元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立即数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71600" lvl="2" indent="-4572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+mj-ea"/>
              <a:buAutoNum type="circleNumDbPlai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存储器单元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通用寄存器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71600" lvl="2" indent="-4572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+mj-ea"/>
              <a:buAutoNum type="circleNumDbPlai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存储器单元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段寄存器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71600" lvl="2" indent="-4572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+mj-ea"/>
              <a:buAutoNum type="circleNumDbPlai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通用寄存器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段寄存器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75145" y="2307590"/>
            <a:ext cx="4910455" cy="2454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数据传送指令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——MOV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3" name="矩形 12"/>
          <p:cNvSpPr/>
          <p:nvPr/>
        </p:nvSpPr>
        <p:spPr>
          <a:xfrm>
            <a:off x="609600" y="1254760"/>
            <a:ext cx="6059805" cy="427863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禁止：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93700" lvl="1" indent="-3937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不允许立即数作为目标。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93700" lvl="1" indent="-3937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不允许存储器单元↔存储器单元（避免指令字过长）。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93700" lvl="1" indent="-3937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不允许段寄存器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↔段寄存器。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93700" lvl="1" indent="-3937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不允许将立即数直接传向段寄存器（需要通用寄存器中转）。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93700" lvl="1" indent="-3937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CS和IP不能作为目标，不能随意修改。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10375" y="2514600"/>
            <a:ext cx="4975225" cy="248666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7024370" y="1879600"/>
            <a:ext cx="1088390" cy="685800"/>
            <a:chOff x="11062" y="2720"/>
            <a:chExt cx="1714" cy="1080"/>
          </a:xfrm>
        </p:grpSpPr>
        <p:sp>
          <p:nvSpPr>
            <p:cNvPr id="15" name="任意多边形 14"/>
            <p:cNvSpPr/>
            <p:nvPr>
              <p:custDataLst>
                <p:tags r:id="rId3"/>
              </p:custDataLst>
            </p:nvPr>
          </p:nvSpPr>
          <p:spPr>
            <a:xfrm>
              <a:off x="11062" y="3280"/>
              <a:ext cx="1715" cy="520"/>
            </a:xfrm>
            <a:custGeom>
              <a:avLst/>
              <a:gdLst>
                <a:gd name="connisteX0" fmla="*/ 0 w 1466850"/>
                <a:gd name="connsiteY0" fmla="*/ 368304 h 368304"/>
                <a:gd name="connisteX1" fmla="*/ 768350 w 1466850"/>
                <a:gd name="connsiteY1" fmla="*/ 4 h 368304"/>
                <a:gd name="connisteX2" fmla="*/ 1466850 w 1466850"/>
                <a:gd name="connsiteY2" fmla="*/ 361954 h 3683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66850" h="368304">
                  <a:moveTo>
                    <a:pt x="0" y="368304"/>
                  </a:moveTo>
                  <a:cubicBezTo>
                    <a:pt x="139700" y="287659"/>
                    <a:pt x="474980" y="1274"/>
                    <a:pt x="768350" y="4"/>
                  </a:cubicBezTo>
                  <a:cubicBezTo>
                    <a:pt x="1061720" y="-1266"/>
                    <a:pt x="1342390" y="281944"/>
                    <a:pt x="1466850" y="361954"/>
                  </a:cubicBezTo>
                </a:path>
              </a:pathLst>
            </a:custGeom>
            <a:noFill/>
            <a:ln w="31750">
              <a:solidFill>
                <a:srgbClr val="0000FF"/>
              </a:solidFill>
              <a:prstDash val="sysDash"/>
              <a:headEnd type="triangle" w="lg" len="lg"/>
              <a:tailEnd type="triangle" w="lg" len="lg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乘号 16"/>
            <p:cNvSpPr/>
            <p:nvPr>
              <p:custDataLst>
                <p:tags r:id="rId4"/>
              </p:custDataLst>
            </p:nvPr>
          </p:nvSpPr>
          <p:spPr>
            <a:xfrm>
              <a:off x="11372" y="2720"/>
              <a:ext cx="1200" cy="1080"/>
            </a:xfrm>
            <a:prstGeom prst="mathMultiply">
              <a:avLst>
                <a:gd name="adj1" fmla="val 1148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057390" y="4495800"/>
            <a:ext cx="1088390" cy="685800"/>
            <a:chOff x="11114" y="6840"/>
            <a:chExt cx="1714" cy="1080"/>
          </a:xfrm>
        </p:grpSpPr>
        <p:sp>
          <p:nvSpPr>
            <p:cNvPr id="16" name="任意多边形 15"/>
            <p:cNvSpPr/>
            <p:nvPr>
              <p:custDataLst>
                <p:tags r:id="rId5"/>
              </p:custDataLst>
            </p:nvPr>
          </p:nvSpPr>
          <p:spPr>
            <a:xfrm flipV="1">
              <a:off x="11114" y="6900"/>
              <a:ext cx="1715" cy="520"/>
            </a:xfrm>
            <a:custGeom>
              <a:avLst/>
              <a:gdLst>
                <a:gd name="connisteX0" fmla="*/ 0 w 1466850"/>
                <a:gd name="connsiteY0" fmla="*/ 368304 h 368304"/>
                <a:gd name="connisteX1" fmla="*/ 768350 w 1466850"/>
                <a:gd name="connsiteY1" fmla="*/ 4 h 368304"/>
                <a:gd name="connisteX2" fmla="*/ 1466850 w 1466850"/>
                <a:gd name="connsiteY2" fmla="*/ 361954 h 3683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66850" h="368304">
                  <a:moveTo>
                    <a:pt x="0" y="368304"/>
                  </a:moveTo>
                  <a:cubicBezTo>
                    <a:pt x="139700" y="287659"/>
                    <a:pt x="474980" y="1274"/>
                    <a:pt x="768350" y="4"/>
                  </a:cubicBezTo>
                  <a:cubicBezTo>
                    <a:pt x="1061720" y="-1266"/>
                    <a:pt x="1342390" y="281944"/>
                    <a:pt x="1466850" y="361954"/>
                  </a:cubicBezTo>
                </a:path>
              </a:pathLst>
            </a:custGeom>
            <a:noFill/>
            <a:ln w="31750">
              <a:solidFill>
                <a:srgbClr val="0000FF"/>
              </a:solidFill>
              <a:prstDash val="sysDash"/>
              <a:headEnd type="triangle" w="lg" len="lg"/>
              <a:tailEnd type="triangle" w="lg" len="lg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乘号 18"/>
            <p:cNvSpPr/>
            <p:nvPr>
              <p:custDataLst>
                <p:tags r:id="rId6"/>
              </p:custDataLst>
            </p:nvPr>
          </p:nvSpPr>
          <p:spPr>
            <a:xfrm>
              <a:off x="11400" y="6840"/>
              <a:ext cx="1200" cy="1080"/>
            </a:xfrm>
            <a:prstGeom prst="mathMultiply">
              <a:avLst>
                <a:gd name="adj1" fmla="val 1148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543165" y="3155950"/>
            <a:ext cx="982345" cy="990600"/>
            <a:chOff x="11879" y="4730"/>
            <a:chExt cx="1547" cy="1560"/>
          </a:xfrm>
        </p:grpSpPr>
        <p:cxnSp>
          <p:nvCxnSpPr>
            <p:cNvPr id="10" name="直接箭头连接符 9"/>
            <p:cNvCxnSpPr/>
            <p:nvPr>
              <p:custDataLst>
                <p:tags r:id="rId7"/>
              </p:custDataLst>
            </p:nvPr>
          </p:nvCxnSpPr>
          <p:spPr>
            <a:xfrm>
              <a:off x="12350" y="5280"/>
              <a:ext cx="1077" cy="0"/>
            </a:xfrm>
            <a:prstGeom prst="straightConnector1">
              <a:avLst/>
            </a:prstGeom>
            <a:ln>
              <a:solidFill>
                <a:srgbClr val="0000FF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8"/>
              </p:custDataLst>
            </p:nvPr>
          </p:nvCxnSpPr>
          <p:spPr>
            <a:xfrm flipV="1">
              <a:off x="12348" y="5270"/>
              <a:ext cx="0" cy="1020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0" name="乘号 19"/>
            <p:cNvSpPr/>
            <p:nvPr>
              <p:custDataLst>
                <p:tags r:id="rId9"/>
              </p:custDataLst>
            </p:nvPr>
          </p:nvSpPr>
          <p:spPr>
            <a:xfrm>
              <a:off x="11879" y="4730"/>
              <a:ext cx="1200" cy="1080"/>
            </a:xfrm>
            <a:prstGeom prst="mathMultiply">
              <a:avLst>
                <a:gd name="adj1" fmla="val 1148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220200" y="3124200"/>
            <a:ext cx="762000" cy="685800"/>
            <a:chOff x="14520" y="4680"/>
            <a:chExt cx="1200" cy="1080"/>
          </a:xfrm>
        </p:grpSpPr>
        <p:cxnSp>
          <p:nvCxnSpPr>
            <p:cNvPr id="9" name="直接箭头连接符 8"/>
            <p:cNvCxnSpPr/>
            <p:nvPr>
              <p:custDataLst>
                <p:tags r:id="rId10"/>
              </p:custDataLst>
            </p:nvPr>
          </p:nvCxnSpPr>
          <p:spPr>
            <a:xfrm flipH="1">
              <a:off x="14640" y="5270"/>
              <a:ext cx="737" cy="0"/>
            </a:xfrm>
            <a:prstGeom prst="straightConnector1">
              <a:avLst/>
            </a:prstGeom>
            <a:ln>
              <a:solidFill>
                <a:srgbClr val="0000FF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1" name="乘号 20"/>
            <p:cNvSpPr/>
            <p:nvPr>
              <p:custDataLst>
                <p:tags r:id="rId11"/>
              </p:custDataLst>
            </p:nvPr>
          </p:nvSpPr>
          <p:spPr>
            <a:xfrm>
              <a:off x="14520" y="4680"/>
              <a:ext cx="1200" cy="1080"/>
            </a:xfrm>
            <a:prstGeom prst="mathMultiply">
              <a:avLst>
                <a:gd name="adj1" fmla="val 1148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305165" y="2743200"/>
            <a:ext cx="838835" cy="736600"/>
            <a:chOff x="13079" y="4080"/>
            <a:chExt cx="1321" cy="1160"/>
          </a:xfrm>
        </p:grpSpPr>
        <p:cxnSp>
          <p:nvCxnSpPr>
            <p:cNvPr id="8" name="直接箭头连接符 7"/>
            <p:cNvCxnSpPr/>
            <p:nvPr>
              <p:custDataLst>
                <p:tags r:id="rId12"/>
              </p:custDataLst>
            </p:nvPr>
          </p:nvCxnSpPr>
          <p:spPr>
            <a:xfrm flipH="1">
              <a:off x="13079" y="4560"/>
              <a:ext cx="737" cy="0"/>
            </a:xfrm>
            <a:prstGeom prst="straightConnector1">
              <a:avLst/>
            </a:prstGeom>
            <a:ln>
              <a:solidFill>
                <a:srgbClr val="0000FF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13"/>
              </p:custDataLst>
            </p:nvPr>
          </p:nvCxnSpPr>
          <p:spPr>
            <a:xfrm flipV="1">
              <a:off x="13800" y="4560"/>
              <a:ext cx="0" cy="680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3" name="乘号 22"/>
            <p:cNvSpPr/>
            <p:nvPr>
              <p:custDataLst>
                <p:tags r:id="rId14"/>
              </p:custDataLst>
            </p:nvPr>
          </p:nvSpPr>
          <p:spPr>
            <a:xfrm>
              <a:off x="13200" y="4080"/>
              <a:ext cx="1200" cy="1080"/>
            </a:xfrm>
            <a:prstGeom prst="mathMultiply">
              <a:avLst>
                <a:gd name="adj1" fmla="val 1148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圆角矩形 2"/>
          <p:cNvSpPr/>
          <p:nvPr>
            <p:custDataLst>
              <p:tags r:id="rId15"/>
            </p:custDataLst>
          </p:nvPr>
        </p:nvSpPr>
        <p:spPr>
          <a:xfrm>
            <a:off x="6858000" y="1377315"/>
            <a:ext cx="1633855" cy="536575"/>
          </a:xfrm>
          <a:prstGeom prst="roundRect">
            <a:avLst>
              <a:gd name="adj" fmla="val 10222"/>
            </a:avLst>
          </a:prstGeom>
          <a:solidFill>
            <a:srgbClr val="FFFF9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indent="0" algn="ctr" eaLnBrk="1" latinLnBrk="0" hangingPunct="1">
              <a:lnSpc>
                <a:spcPct val="125000"/>
              </a:lnSpc>
            </a:pP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不可修改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</a:t>
            </a:r>
            <a:endParaRPr kumimoji="0"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数据传送指令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——MOV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609600" y="1250950"/>
            <a:ext cx="10788650" cy="208661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寄存器↔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</a:t>
            </a:r>
            <a:endParaRPr lang="en-US" altLang="zh-CN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AL, BL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SI, BX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9600" y="3581400"/>
            <a:ext cx="10788650" cy="202374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寄存器←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立即数</a:t>
            </a:r>
            <a:endParaRPr lang="en-US" altLang="zh-CN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AL, 20H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SP, 2000H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数据传送指令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——MOV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609600" y="1250950"/>
            <a:ext cx="10788650" cy="194500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存储器单元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立即数</a:t>
            </a:r>
            <a:endParaRPr lang="en-US" altLang="zh-CN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MEM_BYTE, 20H	;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字节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DS:[0005H], 4500H	;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9600" y="3429000"/>
            <a:ext cx="10788650" cy="18872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(4)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存储器单元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</a:t>
            </a:r>
            <a:endParaRPr lang="en-US" altLang="zh-CN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AL, DS:[1000H]		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字节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ES:[0002H], BX		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第七章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8253/8254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定时器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5058" name="Rectangle 2"/>
          <p:cNvSpPr/>
          <p:nvPr/>
        </p:nvSpPr>
        <p:spPr>
          <a:xfrm>
            <a:off x="638810" y="1316990"/>
            <a:ext cx="10718800" cy="4432935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514350" indent="-514350">
              <a:lnSpc>
                <a:spcPct val="135000"/>
              </a:lnSpc>
              <a:buSzPct val="95000"/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8253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工作原理：引脚、操作地址、工作方式、与外设的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连接方法及硬件电路设计。</a:t>
            </a:r>
            <a:endParaRPr lang="en-US" altLang="zh-CN" sz="24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indent="-514350">
              <a:lnSpc>
                <a:spcPct val="135000"/>
              </a:lnSpc>
              <a:buSzPct val="95000"/>
              <a:buFont typeface="Arial" panose="020B0604020202020204" pitchFamily="34" charset="0"/>
              <a:buAutoNum type="arabicPeriod"/>
            </a:pP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8253的编程及应用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（会选择工作方式、会计算初值【含二进制和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BCD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码形式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、会设置方式字、会级联判定并初值分配、会分析地址、会根据具体应用进行编程）。</a:t>
            </a:r>
            <a:endParaRPr lang="en-US" altLang="zh-CN" sz="2400" u="sng" dirty="0">
              <a:solidFill>
                <a:srgbClr val="FF33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0050" lvl="1" indent="0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95000"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软硬件综合性设计</a:t>
            </a:r>
            <a:r>
              <a:rPr lang="zh-CN" altLang="en-US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（结合LED灯、开关、无源/有源蜂鸣器等）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，考察真实应用能力！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数据传送指令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——MOV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609600" y="1174750"/>
            <a:ext cx="10788650" cy="238823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(5)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存储器单元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段寄存器</a:t>
            </a:r>
            <a:endParaRPr lang="en-US" altLang="zh-CN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ES, [BX]		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[1000H], CS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9600" y="3705225"/>
            <a:ext cx="10788650" cy="224663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(6)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通用寄存器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</a:t>
            </a:r>
            <a:endParaRPr lang="en-US" altLang="zh-CN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AX, ES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DS, AX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692150" y="2971800"/>
            <a:ext cx="3604895" cy="2966720"/>
            <a:chOff x="1090" y="4680"/>
            <a:chExt cx="9620" cy="4672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1110" y="4680"/>
              <a:ext cx="960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1" indent="0" algn="l" eaLnBrk="0" latinLnBrk="0" hangingPunct="0">
                <a:lnSpc>
                  <a:spcPct val="125000"/>
                </a:lnSpc>
                <a:spcBef>
                  <a:spcPts val="600"/>
                </a:spcBef>
                <a:buClr>
                  <a:srgbClr val="C00000"/>
                </a:buClr>
                <a:buSzTx/>
                <a:buFont typeface="Wingdings" panose="05000000000000000000" charset="0"/>
                <a:buNone/>
                <a:defRPr/>
              </a:pPr>
              <a:r>
                <a:rPr lang="en-US" altLang="zh-CN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MOV  CS, [1000H] </a:t>
              </a:r>
              <a:endPara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1090" y="8481"/>
              <a:ext cx="960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1" indent="0" algn="l" eaLnBrk="0" latinLnBrk="0" hangingPunct="0">
                <a:lnSpc>
                  <a:spcPct val="125000"/>
                </a:lnSpc>
                <a:spcBef>
                  <a:spcPts val="600"/>
                </a:spcBef>
                <a:buClr>
                  <a:srgbClr val="C00000"/>
                </a:buClr>
                <a:buSzTx/>
                <a:buFont typeface="Wingdings" panose="05000000000000000000" charset="0"/>
                <a:buNone/>
                <a:defRPr/>
              </a:pPr>
              <a:r>
                <a:rPr lang="en-US" altLang="zh-CN" b="1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MOV  CS, AX </a:t>
              </a:r>
              <a:endPara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4490085" y="2826385"/>
            <a:ext cx="3108325" cy="2997835"/>
            <a:chOff x="7071" y="4451"/>
            <a:chExt cx="4895" cy="4721"/>
          </a:xfrm>
        </p:grpSpPr>
        <p:sp>
          <p:nvSpPr>
            <p:cNvPr id="30" name="圆角矩形标注 29"/>
            <p:cNvSpPr/>
            <p:nvPr>
              <p:custDataLst>
                <p:tags r:id="rId7"/>
              </p:custDataLst>
            </p:nvPr>
          </p:nvSpPr>
          <p:spPr>
            <a:xfrm>
              <a:off x="7200" y="4451"/>
              <a:ext cx="4767" cy="967"/>
            </a:xfrm>
            <a:prstGeom prst="wedgeRoundRectCallout">
              <a:avLst>
                <a:gd name="adj1" fmla="val -65313"/>
                <a:gd name="adj2" fmla="val 28076"/>
                <a:gd name="adj3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indent="0" algn="ctr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kumimoji="0" lang="zh-CN" altLang="en-US" sz="20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错误。不能随意修改</a:t>
              </a:r>
              <a:r>
                <a:rPr kumimoji="0" lang="en-US" altLang="zh-CN" sz="20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CS</a:t>
              </a:r>
              <a:endParaRPr kumimoji="0"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圆角矩形标注 5"/>
            <p:cNvSpPr/>
            <p:nvPr>
              <p:custDataLst>
                <p:tags r:id="rId8"/>
              </p:custDataLst>
            </p:nvPr>
          </p:nvSpPr>
          <p:spPr>
            <a:xfrm>
              <a:off x="7071" y="8206"/>
              <a:ext cx="4767" cy="967"/>
            </a:xfrm>
            <a:prstGeom prst="wedgeRoundRectCallout">
              <a:avLst>
                <a:gd name="adj1" fmla="val -65313"/>
                <a:gd name="adj2" fmla="val 28076"/>
                <a:gd name="adj3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indent="0" algn="ctr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kumimoji="0" lang="zh-CN" altLang="en-US" sz="20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错误。不能随意修改</a:t>
              </a:r>
              <a:r>
                <a:rPr kumimoji="0" lang="en-US" altLang="zh-CN" sz="20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CS</a:t>
              </a:r>
              <a:endParaRPr kumimoji="0"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数据传送指令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交换指令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XCHG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609600" y="1174750"/>
            <a:ext cx="11061065" cy="381952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XCHG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XCHG dest, src</a:t>
            </a:r>
            <a:endParaRPr lang="en-US" altLang="zh-CN" b="1" noProof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作用：交换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个操作数。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操作数：可以是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个寄存器操作数，或寄存器操作数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↔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存储器操作数。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禁忌：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71600" lvl="2" indent="-4572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不能均为存储器操作数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71600" lvl="2" indent="-4572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任一操作数都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不可为段寄存器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立即数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609600" y="5105400"/>
            <a:ext cx="11068685" cy="1199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XCHG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AL,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BL 	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	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XCHG  DS:[2200H], DX      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934200" y="1079500"/>
            <a:ext cx="4516755" cy="3105150"/>
            <a:chOff x="11040" y="4760"/>
            <a:chExt cx="7834" cy="5200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1040" y="5760"/>
              <a:ext cx="7835" cy="3916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11377" y="4760"/>
              <a:ext cx="1714" cy="1080"/>
              <a:chOff x="11062" y="2720"/>
              <a:chExt cx="1714" cy="1080"/>
            </a:xfrm>
          </p:grpSpPr>
          <p:sp>
            <p:nvSpPr>
              <p:cNvPr id="15" name="任意多边形 14"/>
              <p:cNvSpPr/>
              <p:nvPr>
                <p:custDataLst>
                  <p:tags r:id="rId5"/>
                </p:custDataLst>
              </p:nvPr>
            </p:nvSpPr>
            <p:spPr>
              <a:xfrm>
                <a:off x="11062" y="3280"/>
                <a:ext cx="1715" cy="520"/>
              </a:xfrm>
              <a:custGeom>
                <a:avLst/>
                <a:gdLst>
                  <a:gd name="connisteX0" fmla="*/ 0 w 1466850"/>
                  <a:gd name="connsiteY0" fmla="*/ 368304 h 368304"/>
                  <a:gd name="connisteX1" fmla="*/ 768350 w 1466850"/>
                  <a:gd name="connsiteY1" fmla="*/ 4 h 368304"/>
                  <a:gd name="connisteX2" fmla="*/ 1466850 w 1466850"/>
                  <a:gd name="connsiteY2" fmla="*/ 361954 h 36830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466850" h="368304">
                    <a:moveTo>
                      <a:pt x="0" y="368304"/>
                    </a:moveTo>
                    <a:cubicBezTo>
                      <a:pt x="139700" y="287659"/>
                      <a:pt x="474980" y="1274"/>
                      <a:pt x="768350" y="4"/>
                    </a:cubicBezTo>
                    <a:cubicBezTo>
                      <a:pt x="1061720" y="-1266"/>
                      <a:pt x="1342390" y="281944"/>
                      <a:pt x="1466850" y="361954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  <a:prstDash val="sysDash"/>
                <a:headEnd type="triangle" w="lg" len="lg"/>
                <a:tailEnd type="triangle" w="lg" len="lg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乘号 16"/>
              <p:cNvSpPr/>
              <p:nvPr>
                <p:custDataLst>
                  <p:tags r:id="rId6"/>
                </p:custDataLst>
              </p:nvPr>
            </p:nvSpPr>
            <p:spPr>
              <a:xfrm>
                <a:off x="11372" y="2720"/>
                <a:ext cx="1200" cy="1080"/>
              </a:xfrm>
              <a:prstGeom prst="mathMultiply">
                <a:avLst>
                  <a:gd name="adj1" fmla="val 1148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1429" y="8880"/>
              <a:ext cx="1714" cy="1080"/>
              <a:chOff x="11114" y="6840"/>
              <a:chExt cx="1714" cy="1080"/>
            </a:xfrm>
          </p:grpSpPr>
          <p:sp>
            <p:nvSpPr>
              <p:cNvPr id="16" name="任意多边形 15"/>
              <p:cNvSpPr/>
              <p:nvPr>
                <p:custDataLst>
                  <p:tags r:id="rId7"/>
                </p:custDataLst>
              </p:nvPr>
            </p:nvSpPr>
            <p:spPr>
              <a:xfrm flipV="1">
                <a:off x="11114" y="6900"/>
                <a:ext cx="1715" cy="520"/>
              </a:xfrm>
              <a:custGeom>
                <a:avLst/>
                <a:gdLst>
                  <a:gd name="connisteX0" fmla="*/ 0 w 1466850"/>
                  <a:gd name="connsiteY0" fmla="*/ 368304 h 368304"/>
                  <a:gd name="connisteX1" fmla="*/ 768350 w 1466850"/>
                  <a:gd name="connsiteY1" fmla="*/ 4 h 368304"/>
                  <a:gd name="connisteX2" fmla="*/ 1466850 w 1466850"/>
                  <a:gd name="connsiteY2" fmla="*/ 361954 h 36830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466850" h="368304">
                    <a:moveTo>
                      <a:pt x="0" y="368304"/>
                    </a:moveTo>
                    <a:cubicBezTo>
                      <a:pt x="139700" y="287659"/>
                      <a:pt x="474980" y="1274"/>
                      <a:pt x="768350" y="4"/>
                    </a:cubicBezTo>
                    <a:cubicBezTo>
                      <a:pt x="1061720" y="-1266"/>
                      <a:pt x="1342390" y="281944"/>
                      <a:pt x="1466850" y="361954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  <a:prstDash val="sysDash"/>
                <a:headEnd type="triangle" w="lg" len="lg"/>
                <a:tailEnd type="triangle" w="lg" len="lg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乘号 18"/>
              <p:cNvSpPr/>
              <p:nvPr>
                <p:custDataLst>
                  <p:tags r:id="rId8"/>
                </p:custDataLst>
              </p:nvPr>
            </p:nvSpPr>
            <p:spPr>
              <a:xfrm>
                <a:off x="11400" y="6840"/>
                <a:ext cx="1200" cy="1080"/>
              </a:xfrm>
              <a:prstGeom prst="mathMultiply">
                <a:avLst>
                  <a:gd name="adj1" fmla="val 1148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2194" y="6770"/>
              <a:ext cx="1547" cy="1560"/>
              <a:chOff x="11879" y="4730"/>
              <a:chExt cx="1547" cy="1560"/>
            </a:xfrm>
          </p:grpSpPr>
          <p:cxnSp>
            <p:nvCxnSpPr>
              <p:cNvPr id="3" name="直接箭头连接符 2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12350" y="5280"/>
                <a:ext cx="107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prstDash val="sys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10"/>
                </p:custDataLst>
              </p:nvPr>
            </p:nvCxnSpPr>
            <p:spPr>
              <a:xfrm flipV="1">
                <a:off x="12348" y="5270"/>
                <a:ext cx="0" cy="1020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0" name="乘号 19"/>
              <p:cNvSpPr/>
              <p:nvPr>
                <p:custDataLst>
                  <p:tags r:id="rId11"/>
                </p:custDataLst>
              </p:nvPr>
            </p:nvSpPr>
            <p:spPr>
              <a:xfrm>
                <a:off x="11879" y="4730"/>
                <a:ext cx="1200" cy="1080"/>
              </a:xfrm>
              <a:prstGeom prst="mathMultiply">
                <a:avLst>
                  <a:gd name="adj1" fmla="val 1148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4835" y="6720"/>
              <a:ext cx="1200" cy="1080"/>
              <a:chOff x="14520" y="4680"/>
              <a:chExt cx="1200" cy="1080"/>
            </a:xfrm>
          </p:grpSpPr>
          <p:cxnSp>
            <p:nvCxnSpPr>
              <p:cNvPr id="9" name="直接箭头连接符 8"/>
              <p:cNvCxnSpPr/>
              <p:nvPr>
                <p:custDataLst>
                  <p:tags r:id="rId12"/>
                </p:custDataLst>
              </p:nvPr>
            </p:nvCxnSpPr>
            <p:spPr>
              <a:xfrm flipH="1">
                <a:off x="14640" y="5270"/>
                <a:ext cx="73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prstDash val="sys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1" name="乘号 20"/>
              <p:cNvSpPr/>
              <p:nvPr>
                <p:custDataLst>
                  <p:tags r:id="rId13"/>
                </p:custDataLst>
              </p:nvPr>
            </p:nvSpPr>
            <p:spPr>
              <a:xfrm>
                <a:off x="14520" y="4680"/>
                <a:ext cx="1200" cy="1080"/>
              </a:xfrm>
              <a:prstGeom prst="mathMultiply">
                <a:avLst>
                  <a:gd name="adj1" fmla="val 1148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3394" y="6120"/>
              <a:ext cx="1321" cy="1160"/>
              <a:chOff x="13079" y="4080"/>
              <a:chExt cx="1321" cy="1160"/>
            </a:xfrm>
          </p:grpSpPr>
          <p:cxnSp>
            <p:nvCxnSpPr>
              <p:cNvPr id="8" name="直接箭头连接符 7"/>
              <p:cNvCxnSpPr/>
              <p:nvPr>
                <p:custDataLst>
                  <p:tags r:id="rId14"/>
                </p:custDataLst>
              </p:nvPr>
            </p:nvCxnSpPr>
            <p:spPr>
              <a:xfrm flipH="1">
                <a:off x="13079" y="4560"/>
                <a:ext cx="73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prstDash val="sys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>
                <p:custDataLst>
                  <p:tags r:id="rId15"/>
                </p:custDataLst>
              </p:nvPr>
            </p:nvCxnSpPr>
            <p:spPr>
              <a:xfrm flipV="1">
                <a:off x="13800" y="4560"/>
                <a:ext cx="0" cy="680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3" name="乘号 22"/>
              <p:cNvSpPr/>
              <p:nvPr>
                <p:custDataLst>
                  <p:tags r:id="rId16"/>
                </p:custDataLst>
              </p:nvPr>
            </p:nvSpPr>
            <p:spPr>
              <a:xfrm>
                <a:off x="13200" y="4080"/>
                <a:ext cx="1200" cy="1080"/>
              </a:xfrm>
              <a:prstGeom prst="mathMultiply">
                <a:avLst>
                  <a:gd name="adj1" fmla="val 1148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9744710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数据传送指令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装入有效地址到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LEA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609600" y="1174750"/>
            <a:ext cx="11061065" cy="228346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LEA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LEA r16, mem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参数：目标操作数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r16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必须为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位通用寄存器；源操作数必须为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mem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功能：把存储器操作数的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有效地址EA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装入到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指定寄存器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r16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609600" y="3670300"/>
            <a:ext cx="11068685" cy="1703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LEA  	BX, [1000H]   	; (BX)=1000H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	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LEA	BX,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DS: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[2728H]  	; (BX)=2728H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LEA	AX, Table[BP][DI]	; (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</a:t>
            </a:r>
            <a:r>
              <a:rPr kumimoji="0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)=Table+(BP)+(DI)</a:t>
            </a:r>
            <a:endParaRPr kumimoji="0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9744710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数据传送指令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装入有效地址到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LEA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609600" y="1231900"/>
            <a:ext cx="11068685" cy="1305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LEA  	BX, Buff	     		;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装入Bu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ff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首地址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BX, OFFSET Buff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OFFSET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获取存储器数据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的偏移地址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9600" y="2743200"/>
            <a:ext cx="11068685" cy="217932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两条指令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功能等价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，但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BX, OFFSET Buff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LEA 指令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速度快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OFFSET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操作符只能与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简单的符号地址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相连，不能和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[SI]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LIST[SI]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等复杂操作数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相连。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数据传送指令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堆栈指令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PUSH/POP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609600" y="1174750"/>
            <a:ext cx="11061065" cy="512254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堆栈指令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PUSH/POP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PUSH  src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压入栈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POP    dest	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从栈弹出内容到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dest       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注意事项：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dest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可为寄存器或存储单元，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dest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8086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PUSH/POP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必须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按字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操作，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src不能为立即数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80286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之后：可以按字或双字操作，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可以为立即数。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堆栈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向下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生成（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压栈时地址减，出栈时地址加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0" lvl="3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压栈时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SP-2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，再将数据压入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SS:SP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指向的单元。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0" lvl="3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出栈先将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SS:SP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指向单元的数据弹出，再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SP+2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数据传送指令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堆栈指令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PUSH/POP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0" name="矩形 9"/>
          <p:cNvSpPr/>
          <p:nvPr/>
        </p:nvSpPr>
        <p:spPr>
          <a:xfrm>
            <a:off x="609600" y="4330700"/>
            <a:ext cx="5401310" cy="1979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POP	BX	    ; </a:t>
            </a:r>
            <a:r>
              <a:rPr lang="zh-CN" altLang="en-US" sz="22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不可为</a:t>
            </a:r>
            <a:r>
              <a:rPr lang="en-US" altLang="zh-CN" sz="22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</a:t>
            </a:r>
            <a:endParaRPr lang="en-US" altLang="zh-CN" sz="2200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PUSH	[2000H]  ; [2000H]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指向的内容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POP	M_ADD   ; M_ADD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指向的存储器</a:t>
            </a:r>
            <a:endParaRPr lang="zh-CN" altLang="en-US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835" y="2990850"/>
            <a:ext cx="5370830" cy="3307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09600" y="2990850"/>
            <a:ext cx="5400675" cy="1088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AX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1234H	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PUSH	AX</a:t>
            </a:r>
            <a:endParaRPr lang="en-US" altLang="zh-CN" sz="2200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09600" y="1732915"/>
            <a:ext cx="5400040" cy="1007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(SP) ← (SP) - 2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((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SP)+1,(SP)) ← src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270625" y="1732915"/>
            <a:ext cx="5400040" cy="1007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(dest) ← (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(SP)+1,(SP)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(SP) ← (SP)+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609600" y="1219200"/>
            <a:ext cx="5400040" cy="51181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PUSH src</a:t>
            </a:r>
            <a:endParaRPr lang="en-US" altLang="zh-CN" sz="22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6270625" y="1219200"/>
            <a:ext cx="5400040" cy="51181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POP dest</a:t>
            </a:r>
            <a:endParaRPr lang="en-US" altLang="zh-CN" sz="22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" grpId="0" bldLvl="0" animBg="1"/>
      <p:bldP spid="3" grpId="0" bldLvl="0" animBg="1"/>
      <p:bldP spid="4" grpId="0" bldLvl="0" animBg="1"/>
      <p:bldP spid="7" grpId="0" bldLvl="0" animBg="1"/>
      <p:bldP spid="8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174750"/>
            <a:ext cx="10923905" cy="331152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457200" lvl="0" indent="-45720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AutoNum type="arabicPeriod"/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不带进位的加法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ADD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dest, src	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(dest)←(dest)+(src)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不能同时为存储器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操作数，也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不可以是段寄存器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dest不能为立即数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对标志位有影响：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CF, ZF, OF, SF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0" y="4693285"/>
            <a:ext cx="5645785" cy="152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MOV AX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, 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5463H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MOV BX, 0F0F0H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ADD  AX, BX  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4724400"/>
            <a:ext cx="4958080" cy="1527175"/>
          </a:xfrm>
          <a:prstGeom prst="rect">
            <a:avLst/>
          </a:prstGeom>
        </p:spPr>
      </p:pic>
      <p:sp>
        <p:nvSpPr>
          <p:cNvPr id="30" name="圆角矩形标注 29"/>
          <p:cNvSpPr/>
          <p:nvPr>
            <p:custDataLst>
              <p:tags r:id="rId3"/>
            </p:custDataLst>
          </p:nvPr>
        </p:nvSpPr>
        <p:spPr>
          <a:xfrm>
            <a:off x="8839200" y="3625215"/>
            <a:ext cx="2120265" cy="1054100"/>
          </a:xfrm>
          <a:prstGeom prst="wedgeRoundRectCallout">
            <a:avLst>
              <a:gd name="adj1" fmla="val -43081"/>
              <a:gd name="adj2" fmla="val 72650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CF=1, ZF=0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SF=0, OF=0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bldLvl="0" animBg="1"/>
      <p:bldP spid="6" grpId="1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215390"/>
            <a:ext cx="10923905" cy="320040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2800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带进位的加法指令</a:t>
            </a:r>
            <a:endParaRPr lang="zh-CN" altLang="en-US" sz="2800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</a:t>
            </a:r>
            <a:r>
              <a:rPr lang="en-US" altLang="zh-CN" b="1" u="sng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dest, src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;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(dest)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←(dest)+(src)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+(CF)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ADD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不能同时为存储器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数据，也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不可以是段寄存器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dest不能为立即数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对标志位有影响：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CF, ZF, OF, SF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09600" y="4572000"/>
            <a:ext cx="10923905" cy="1637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ADC	AX,BX		    ; (AX)←(AX)+(BX)+(CF)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ADC	AL,4		    ; (AL)←(AL)+4+(CF)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ADC	EXTMEM,AX	    ;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(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EXTMEM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)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←(EXTMEM)+(AX)+(CF)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ADC	EXTMEM,23	    ;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(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EXTMEM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)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←(EXTMEM)+23+(CF)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6" name="矩形 5"/>
          <p:cNvSpPr/>
          <p:nvPr/>
        </p:nvSpPr>
        <p:spPr>
          <a:xfrm>
            <a:off x="609600" y="2600325"/>
            <a:ext cx="10923905" cy="3355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AX, X		; (AX) ← X 的低16位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ADD  AX, Y		; (AX)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 </a:t>
            </a: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X+Y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的低16位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X, AX		; ((X+1),X) ← </a:t>
            </a: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X+Y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低16位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  AX, X+2	;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(AX) ←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 的高16位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AX, Y+2	;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(AX) ← </a:t>
            </a: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X+Y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的高16位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X+2, AX	;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((X+3),(X+2)) ← </a:t>
            </a: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X+Y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的高16位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09600" y="1219200"/>
            <a:ext cx="10923905" cy="120205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例：有两个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字节的数据分别放在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X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Y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开始的存储区，低字节在低地址处，编程将这两个数据相加，将结果存入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X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开始的存储区。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199515"/>
            <a:ext cx="10923905" cy="312547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lvl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加1指令</a:t>
            </a:r>
            <a:endParaRPr lang="en-US" altLang="zh-CN" sz="2800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INC  reg/mem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 ; (reg)/(mem)←(reg)/(mem)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操作数可以是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或存储器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数据，但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不能是立即数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按照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无符号数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运算。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影响标志位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AF, OF, PF, SF, ZF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，但不影响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09600" y="4500880"/>
            <a:ext cx="10923905" cy="1542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INC	AL				; AL←(AL)+1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INC	BX				; BX←(BX)+1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INC	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BYTE PTR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 MEMLOC	;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(MEMLOC)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←(MEMLOC)+1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第八章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8259A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可编程中断控制器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5058" name="Rectangle 2"/>
          <p:cNvSpPr/>
          <p:nvPr/>
        </p:nvSpPr>
        <p:spPr>
          <a:xfrm>
            <a:off x="638810" y="1363980"/>
            <a:ext cx="10718800" cy="4385945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514350" indent="-514350">
              <a:lnSpc>
                <a:spcPct val="125000"/>
              </a:lnSpc>
              <a:spcBef>
                <a:spcPts val="0"/>
              </a:spcBef>
              <a:spcAft>
                <a:spcPts val="900"/>
              </a:spcAft>
              <a:buSzPct val="95000"/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基本概念：中断响应过程、条件及中断类型。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indent="-514350">
              <a:lnSpc>
                <a:spcPct val="125000"/>
              </a:lnSpc>
              <a:spcBef>
                <a:spcPts val="0"/>
              </a:spcBef>
              <a:spcAft>
                <a:spcPts val="900"/>
              </a:spcAft>
              <a:buSzPct val="95000"/>
              <a:buFont typeface="+mj-lt"/>
              <a:buAutoNum type="arabicPeriod"/>
            </a:pP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中断向量和中断向量表的概念 、计算、绘制及设置方法。</a:t>
            </a:r>
            <a:endParaRPr lang="zh-CN" altLang="en-US" sz="24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indent="-514350" algn="l">
              <a:lnSpc>
                <a:spcPct val="125000"/>
              </a:lnSpc>
              <a:spcBef>
                <a:spcPts val="0"/>
              </a:spcBef>
              <a:spcAft>
                <a:spcPts val="900"/>
              </a:spcAft>
              <a:buClrTx/>
              <a:buSzPct val="95000"/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8259的工作方式：会选择。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indent="-514350" algn="l">
              <a:lnSpc>
                <a:spcPct val="125000"/>
              </a:lnSpc>
              <a:spcBef>
                <a:spcPts val="0"/>
              </a:spcBef>
              <a:spcAft>
                <a:spcPts val="900"/>
              </a:spcAft>
              <a:buClrTx/>
              <a:buSzPct val="95000"/>
              <a:buFont typeface="+mj-lt"/>
              <a:buAutoNum type="arabicPeriod"/>
            </a:pP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初始化命令字 ICW1~ICW4 的含义、作用、地址分配；初始化流程。</a:t>
            </a:r>
            <a:endParaRPr lang="zh-CN" altLang="en-US" sz="24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indent="-514350">
              <a:lnSpc>
                <a:spcPct val="125000"/>
              </a:lnSpc>
              <a:spcBef>
                <a:spcPts val="0"/>
              </a:spcBef>
              <a:spcAft>
                <a:spcPts val="900"/>
              </a:spcAft>
              <a:buSzPct val="95000"/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操作命令字 OCW1~ OCW2 的含义、作用；</a:t>
            </a:r>
            <a:r>
              <a:rPr lang="zh-CN" altLang="en-US" sz="2400" u="sng" dirty="0">
                <a:solidFill>
                  <a:srgbClr val="FF3300"/>
                </a:solidFill>
                <a:ea typeface="黑体" panose="02010609060101010101" pitchFamily="49" charset="-122"/>
                <a:sym typeface="+mn-ea"/>
              </a:rPr>
              <a:t>中断的打开、关闭、结束</a:t>
            </a:r>
            <a:r>
              <a:rPr lang="zh-CN" altLang="en-US" sz="2400" dirty="0">
                <a:ea typeface="黑体" panose="02010609060101010101" pitchFamily="49" charset="-122"/>
                <a:sym typeface="+mn-ea"/>
              </a:rPr>
              <a:t>。</a:t>
            </a:r>
            <a:endParaRPr lang="en-US" altLang="zh-CN" sz="2400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marL="514350" indent="-514350">
              <a:lnSpc>
                <a:spcPct val="125000"/>
              </a:lnSpc>
              <a:spcBef>
                <a:spcPts val="0"/>
              </a:spcBef>
              <a:spcAft>
                <a:spcPts val="900"/>
              </a:spcAft>
              <a:buSzPct val="95000"/>
              <a:buFont typeface="+mj-lt"/>
              <a:buAutoNum type="arabicPeriod"/>
            </a:pP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主程序和中断服务程序的分工和设计</a:t>
            </a:r>
            <a:r>
              <a:rPr lang="zh-CN" altLang="en-US" sz="2400" dirty="0">
                <a:ea typeface="黑体" panose="02010609060101010101" pitchFamily="49" charset="-122"/>
                <a:sym typeface="+mn-ea"/>
              </a:rPr>
              <a:t>。</a:t>
            </a:r>
            <a:r>
              <a:rPr lang="en-US" altLang="zh-CN" sz="2400" dirty="0"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400" dirty="0">
                <a:ea typeface="黑体" panose="02010609060101010101" pitchFamily="49" charset="-122"/>
                <a:sym typeface="+mn-ea"/>
              </a:rPr>
              <a:t>个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例题、实验原理与代码</a:t>
            </a:r>
            <a:r>
              <a:rPr lang="en-US" altLang="zh-CN" sz="2400" i="1" u="sng" dirty="0">
                <a:solidFill>
                  <a:srgbClr val="0000FF"/>
                </a:solidFill>
                <a:ea typeface="黑体" panose="02010609060101010101" pitchFamily="49" charset="-122"/>
                <a:sym typeface="+mn-ea"/>
              </a:rPr>
              <a:t> </a:t>
            </a:r>
            <a:endParaRPr lang="en-US" altLang="zh-CN" sz="2400" i="1" u="sng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marL="514350" indent="-514350">
              <a:spcBef>
                <a:spcPct val="0"/>
              </a:spcBef>
              <a:spcAft>
                <a:spcPts val="600"/>
              </a:spcAft>
              <a:buSzPct val="95000"/>
              <a:buNone/>
            </a:pPr>
            <a:r>
              <a:rPr lang="zh-CN" altLang="zh-CN" sz="2400" b="1" dirty="0">
                <a:solidFill>
                  <a:srgbClr val="0000FF"/>
                </a:solidFill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sym typeface="+mn-ea"/>
              </a:rPr>
              <a:t>   </a:t>
            </a:r>
            <a:r>
              <a:rPr lang="en-US" altLang="zh-CN" sz="2400" b="1" dirty="0">
                <a:solidFill>
                  <a:srgbClr val="0000FF"/>
                </a:solidFill>
                <a:sym typeface="+mn-ea"/>
              </a:rPr>
              <a:t>                         </a:t>
            </a:r>
            <a:endParaRPr lang="en-US" altLang="zh-CN" sz="2400" b="1" dirty="0">
              <a:solidFill>
                <a:srgbClr val="0000FF"/>
              </a:solidFill>
              <a:sym typeface="+mn-ea"/>
            </a:endParaRPr>
          </a:p>
          <a:p>
            <a:pPr marL="514350" indent="-514350">
              <a:spcBef>
                <a:spcPct val="0"/>
              </a:spcBef>
              <a:spcAft>
                <a:spcPts val="600"/>
              </a:spcAft>
              <a:buSzPct val="95000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软硬件综合设计！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229995"/>
            <a:ext cx="10923905" cy="316992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不带借位的减法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SUB  dest, src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;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(dest)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←(dest)-(src)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不能同时为存储器操作数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，也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不可以是段寄存器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dest不能为立即数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对标志位有影响：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CF, ZF, OF, SF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0" y="4594860"/>
            <a:ext cx="5087620" cy="1560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SUB  AX, BX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SUB  SI, DS:[100H]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SUB  AL, 30H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82005" y="4606290"/>
            <a:ext cx="5651500" cy="1549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SUB  SS:[1000H+2], CL	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；字节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SUB  DS:[20H], 1000H    	;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字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4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199515"/>
            <a:ext cx="10923905" cy="318071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lvl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带借位的减法</a:t>
            </a:r>
            <a:endParaRPr lang="en-US" altLang="zh-CN" sz="2800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SB</a:t>
            </a:r>
            <a:r>
              <a:rPr lang="en-US" altLang="zh-CN" b="1" u="sng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dest, src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(dest)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←(dest)-(src)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-(CF)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不能同时为存储器操作数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，也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不可以是段寄存器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dest不能为立即数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对标志位有影响：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CF, ZF, OF, SF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09600" y="4572000"/>
            <a:ext cx="10923905" cy="1403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SBB	AX,BX		;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(AX)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←(AX)-(BX)-(CF)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SBB	AX,2010H	;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(AX)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←(AX)-2010H-(CF)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237615"/>
            <a:ext cx="10923905" cy="319151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lvl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减1指令</a:t>
            </a:r>
            <a:endParaRPr lang="en-US" altLang="zh-CN" sz="2800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DEC  reg/mem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 ;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(reg)/(mem)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←(reg)/(mem)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操作数可以是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或存储器数据，但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不能是立即数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按照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无符号数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运算。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影响标志位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AF, OF, PF, SF, ZF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，但不影响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09600" y="4631055"/>
            <a:ext cx="10923905" cy="1174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DEC	CX				; (CX)←(CX)-1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DEC	DS:[100H+2]		; 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数据处理完后送回原存储单元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乘法类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219200"/>
            <a:ext cx="10923905" cy="279400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457200" lvl="0" indent="-45720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AutoNum type="arabicPeriod"/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无符号数乘法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MUL  src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s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rc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只能为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reg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mem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操作数，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不能为立即数。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功能：隐含的操作数为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累加器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为字节：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(AX)←(AL)*(src)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为字：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(DX, AX)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←(AX)*(src)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09600" y="4191000"/>
            <a:ext cx="10923905" cy="192595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有符号数乘法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u="sng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MUL  src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功能与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MUL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指令相同，但为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有符号数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的相乘。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212850"/>
            <a:ext cx="10923905" cy="464883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457200" lvl="0" indent="-45720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AutoNum type="arabicPeriod"/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无符号数除法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DIV  src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src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只能为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reg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mem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不能为立即数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功能：执行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位无符号除法，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被除数隐含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地使用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DX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AX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位：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0" lvl="3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  <a:defRPr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(AL)←AX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÷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的商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0" lvl="3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  <a:defRPr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(AH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)←AX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÷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的余数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位：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0" lvl="3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  <a:defRPr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(AX)←(DX, AX)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÷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的商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0" lvl="3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  <a:defRPr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(DX)←(DX, AX)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÷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的余数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09600" y="1219200"/>
            <a:ext cx="10923905" cy="327596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有符号数除法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u="sng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DIV  src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功能：与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DIV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指令相同，但为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有符号数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相除。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只能为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reg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mem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不能为立即数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商和余数都是有符号数，且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余数的符号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和被除数的符号相同。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609600" y="1143000"/>
            <a:ext cx="10924540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例：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(AX) = 0400H, (BL) = 0B4H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，求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DIV BL 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IDIV BL 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的结果。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965" y="1833245"/>
            <a:ext cx="5400000" cy="5334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DIV  BL</a:t>
            </a: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r>
              <a:rPr 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代码演示</a:t>
            </a:r>
            <a:r>
              <a:rPr 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</a:t>
            </a:r>
            <a:endParaRPr lang="en-US" sz="2000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08965" y="2438400"/>
            <a:ext cx="5400000" cy="1344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(AX) = 0400H = </a:t>
            </a:r>
            <a:r>
              <a:rPr 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1024</a:t>
            </a: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(BL) = 0B4H = </a:t>
            </a:r>
            <a:r>
              <a:rPr 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180</a:t>
            </a:r>
            <a:endParaRPr 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(AL) = 1024/180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的商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(AH) = 1024/180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的余数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124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7CH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134100" y="1833245"/>
            <a:ext cx="5400000" cy="5334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IDIV</a:t>
            </a: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BL         </a:t>
            </a: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代码演示</a:t>
            </a:r>
            <a:r>
              <a:rPr 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sz="2000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134100" y="2438400"/>
            <a:ext cx="5400000" cy="1344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(AX) = 0400H = </a:t>
            </a:r>
            <a:r>
              <a:rPr 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1024</a:t>
            </a: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(BL) = 0B4H = </a:t>
            </a:r>
            <a:r>
              <a:rPr lang="en-US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-76</a:t>
            </a:r>
            <a:endParaRPr 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(AL) = 1024/(-76)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的商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-13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0F3H       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(AH) = 1024/</a:t>
            </a: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(-76)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的余数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36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24H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52855" y="3962400"/>
            <a:ext cx="4112895" cy="2472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29400" y="3962400"/>
            <a:ext cx="4371340" cy="2455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除法类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0" name="圆角矩形标注 29"/>
          <p:cNvSpPr/>
          <p:nvPr>
            <p:custDataLst>
              <p:tags r:id="rId1"/>
            </p:custDataLst>
          </p:nvPr>
        </p:nvSpPr>
        <p:spPr>
          <a:xfrm>
            <a:off x="7162800" y="1295400"/>
            <a:ext cx="3671570" cy="541020"/>
          </a:xfrm>
          <a:prstGeom prst="wedgeRoundRectCallout">
            <a:avLst>
              <a:gd name="adj1" fmla="val -64354"/>
              <a:gd name="adj2" fmla="val 7572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1024/(-76) = -13 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余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36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6800" y="3406140"/>
            <a:ext cx="4602480" cy="2585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1066800" y="1295400"/>
            <a:ext cx="5587365" cy="1779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(AX) = 0400H = 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1024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(BL) = 0B4H = 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-76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IDIV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之后：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(AL) = 1024/(-76)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的商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-13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0F3H           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(AH) = 1024/</a:t>
            </a:r>
            <a:r>
              <a:rPr 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(-76)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的余数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36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24H</a:t>
            </a:r>
            <a:endParaRPr lang="en-US" altLang="zh-CN" sz="2000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圆角矩形标注 8"/>
          <p:cNvSpPr/>
          <p:nvPr>
            <p:custDataLst>
              <p:tags r:id="rId5"/>
            </p:custDataLst>
          </p:nvPr>
        </p:nvSpPr>
        <p:spPr>
          <a:xfrm>
            <a:off x="7162800" y="2057400"/>
            <a:ext cx="3671570" cy="548005"/>
          </a:xfrm>
          <a:prstGeom prst="wedgeRoundRectCallout">
            <a:avLst>
              <a:gd name="adj1" fmla="val -63887"/>
              <a:gd name="adj2" fmla="val 7589"/>
              <a:gd name="adj3" fmla="val 16667"/>
            </a:avLst>
          </a:prstGeom>
          <a:solidFill>
            <a:srgbClr val="B7F3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-1024/76 = 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 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余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3359150"/>
            <a:ext cx="4838700" cy="2679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圆角矩形标注 12"/>
          <p:cNvSpPr/>
          <p:nvPr>
            <p:custDataLst>
              <p:tags r:id="rId7"/>
            </p:custDataLst>
          </p:nvPr>
        </p:nvSpPr>
        <p:spPr>
          <a:xfrm>
            <a:off x="5943600" y="2819400"/>
            <a:ext cx="2653665" cy="915670"/>
          </a:xfrm>
          <a:prstGeom prst="wedgeRoundRectCallout">
            <a:avLst>
              <a:gd name="adj1" fmla="val -4151"/>
              <a:gd name="adj2" fmla="val 81345"/>
              <a:gd name="adj3" fmla="val 16667"/>
            </a:avLst>
          </a:prstGeom>
          <a:solidFill>
            <a:srgbClr val="ADE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商：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0F3H = </a:t>
            </a:r>
            <a:r>
              <a:rPr kumimoji="0"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-13</a:t>
            </a:r>
            <a:r>
              <a:rPr kumimoji="0"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kumimoji="0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余数：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0DCH = </a:t>
            </a:r>
            <a:r>
              <a:rPr kumimoji="0"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-36</a:t>
            </a:r>
            <a:endParaRPr kumimoji="0" lang="en-US" altLang="zh-CN" sz="2000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圆角矩形标注 13"/>
          <p:cNvSpPr/>
          <p:nvPr>
            <p:custDataLst>
              <p:tags r:id="rId8"/>
            </p:custDataLst>
          </p:nvPr>
        </p:nvSpPr>
        <p:spPr>
          <a:xfrm>
            <a:off x="8742045" y="2819400"/>
            <a:ext cx="3122930" cy="915670"/>
          </a:xfrm>
          <a:prstGeom prst="wedgeRoundRectCallout">
            <a:avLst>
              <a:gd name="adj1" fmla="val -4151"/>
              <a:gd name="adj2" fmla="val 81345"/>
              <a:gd name="adj3" fmla="val 16667"/>
            </a:avLst>
          </a:prstGeom>
          <a:solidFill>
            <a:srgbClr val="ADE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-1024/76 = -13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余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0" lang="en-US" altLang="zh-CN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-36</a:t>
            </a:r>
            <a:endParaRPr kumimoji="0" lang="en-US" altLang="zh-CN" sz="2000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bldLvl="0" animBg="1"/>
      <p:bldP spid="9" grpId="1" bldLvl="0" animBg="1"/>
      <p:bldP spid="13" grpId="1" bldLvl="0" animBg="1"/>
      <p:bldP spid="14" grpId="1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取补指令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230630"/>
            <a:ext cx="10923905" cy="233489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取补指令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NEG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NEG  reg/mem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连同符号位取反加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后，再存回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reg/mem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操作数是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8/16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位的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reg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mem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，但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不能为立即数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09600" y="3810000"/>
            <a:ext cx="10923905" cy="170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	AL, 1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NEG	AL			  ; (AL)=1111 1111B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NEG   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WORD PTR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[SI+1]	  ;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对内存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[SI+2, SI+1]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的数据取补，再存回原地址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算术运算指令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比较指令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250950"/>
            <a:ext cx="10923905" cy="229425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比较指令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CMP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CMP  dest, src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; </a:t>
            </a:r>
            <a:r>
              <a:rPr 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(dest)-(src)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功能：操作数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相减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不送回结果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只置标志位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用法：后面常有条件转移指令。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4365" y="3790950"/>
            <a:ext cx="3492500" cy="22212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CMP	AX, BX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CMP	AL, 20H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CMP	MEM1, AX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CMP  MEM2, 16FAH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18120" y="3794125"/>
            <a:ext cx="3721100" cy="2218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lvl="0"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CMP  AL, 5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JZ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     LL        ; 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JE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……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LL:  ……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4267200" y="3790950"/>
            <a:ext cx="3410585" cy="2220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CMP  A, B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 = B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ZF=1 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 ≠ B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ZF=0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考试题型与分值分布</a:t>
            </a:r>
            <a:endParaRPr lang="zh-CN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45058" name="Rectangle 2"/>
          <p:cNvSpPr/>
          <p:nvPr/>
        </p:nvSpPr>
        <p:spPr>
          <a:xfrm>
            <a:off x="526415" y="1137920"/>
            <a:ext cx="11210290" cy="4612005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latinLnBrk="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SzPct val="95000"/>
              <a:buFont typeface="+mj-lt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第一大题：选择题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小题，每小题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分，共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分。考查基本概念。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latinLnBrk="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SzPct val="95000"/>
              <a:buFont typeface="+mj-lt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第二大题：填空题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小题，每小题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分，共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分。考查基本计算、指令、伪指令。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latinLnBrk="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SzPct val="95000"/>
              <a:buFont typeface="+mj-lt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第三大题：分析/设计题。（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分）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latinLnBrk="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SzPct val="95000"/>
              <a:buFont typeface="+mj-lt"/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基础分析题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latinLnBrk="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SzPct val="95000"/>
              <a:buFont typeface="+mj-lt"/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综合分析题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latinLnBrk="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SzPct val="95000"/>
              <a:buFont typeface="+mj-lt"/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程序设计题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：汇编编程（循环、子程序、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功能调用），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 latinLnBrk="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Tx/>
              <a:buSzPct val="95000"/>
              <a:buFont typeface="+mj-lt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第四大题：软硬件综合设计题。（4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分）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latinLnBrk="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SzPct val="95000"/>
              <a:buFont typeface="+mj-lt"/>
              <a:buNone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定时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计数器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：方式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地址分析、初值计算、硬件连线、软件编程。含若干小题，共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latinLnBrk="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SzPct val="95000"/>
              <a:buFont typeface="+mj-lt"/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中断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：包含硬件设计、软件编程（类似实验和例题），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分。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自己准备流程图和方式字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71830" y="5542915"/>
            <a:ext cx="10800080" cy="926465"/>
          </a:xfrm>
          <a:prstGeom prst="round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kumimoji="0"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卷面</a:t>
            </a:r>
            <a:r>
              <a:rPr kumimoji="0"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&gt; 5</a:t>
            </a:r>
            <a:r>
              <a:rPr kumimoji="0"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0 分才计算平时成绩，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否则直接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不及格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kumimoji="0"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不要妄图让老师改成绩！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根本不可能！假期老老实实复习，年后来补考！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8322310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AND, OR, XOR, NOT, TEST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200150"/>
            <a:ext cx="10923905" cy="505968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342900" lvl="0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AND  dest, src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按位与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(dest)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←(dest)^(src)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OR    dest, src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按位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(dest)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←(dest)v(src)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XOR  dest, src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按位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(dest)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←(dest)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⊕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(src)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NOT  reg/mem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按位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取反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reg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mem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←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0FFFFH-(reg)/(mem)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TEST  dest, src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(dest)^(src)</a:t>
            </a:r>
            <a:endParaRPr lang="en-US" alt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注意事项：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dest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不能为段寄存器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不能同时为存储器数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dest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不能为立即数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NOT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为一元指令，操作数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不能为立即数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TEST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只置标志位，不保存结果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844867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AND, OR, XOR, NOT, TEST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11505" y="1219200"/>
            <a:ext cx="4679315" cy="104394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AND	AX, 0FFH	</a:t>
            </a:r>
            <a:endParaRPr 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AND	AX, 0FF00H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4876800" y="1219200"/>
            <a:ext cx="3803015" cy="1044575"/>
          </a:xfrm>
          <a:prstGeom prst="wedgeRoundRectCallout">
            <a:avLst>
              <a:gd name="adj1" fmla="val -66330"/>
              <a:gd name="adj2" fmla="val 3981"/>
              <a:gd name="adj3" fmla="val 16667"/>
            </a:avLst>
          </a:prstGeom>
          <a:solidFill>
            <a:srgbClr val="ADE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如何使任意指定的位置</a:t>
            </a:r>
            <a:r>
              <a:rPr kumimoji="0"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，而其</a:t>
            </a: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它</a:t>
            </a: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位保持不变？</a:t>
            </a:r>
            <a:endParaRPr kumimoji="0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05" y="2438400"/>
            <a:ext cx="4680000" cy="1043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小写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61H  (01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1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 0001B)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大写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41H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01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 0001B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）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05" y="3886200"/>
            <a:ext cx="4679315" cy="104394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OR 	AX, 0FFH</a:t>
            </a:r>
            <a:endParaRPr 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OR	AX, 0FF00H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4977130" y="3886835"/>
            <a:ext cx="3679825" cy="1043305"/>
          </a:xfrm>
          <a:prstGeom prst="wedgeRoundRectCallout">
            <a:avLst>
              <a:gd name="adj1" fmla="val -65720"/>
              <a:gd name="adj2" fmla="val 2221"/>
              <a:gd name="adj3" fmla="val 16667"/>
            </a:avLst>
          </a:prstGeom>
          <a:solidFill>
            <a:srgbClr val="ADE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如何使任意指定的位置</a:t>
            </a:r>
            <a:r>
              <a:rPr kumimoji="0"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，而其它位保持不变？</a:t>
            </a:r>
            <a:endParaRPr kumimoji="0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108575" y="2438400"/>
            <a:ext cx="6615430" cy="1043940"/>
            <a:chOff x="8045" y="3840"/>
            <a:chExt cx="10418" cy="1644"/>
          </a:xfrm>
        </p:grpSpPr>
        <p:sp>
          <p:nvSpPr>
            <p:cNvPr id="8" name="矩形 7"/>
            <p:cNvSpPr/>
            <p:nvPr/>
          </p:nvSpPr>
          <p:spPr>
            <a:xfrm>
              <a:off x="11093" y="3840"/>
              <a:ext cx="7370" cy="1644"/>
            </a:xfrm>
            <a:prstGeom prst="rect">
              <a:avLst/>
            </a:prstGeom>
            <a:solidFill>
              <a:srgbClr val="B7F3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95" rtlCol="0" anchor="ctr" anchorCtr="0"/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MOV 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AL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,‘a’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b="1" dirty="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AND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  AL, 0DFH (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11</a:t>
              </a:r>
              <a:r>
                <a:rPr lang="en-US" altLang="zh-CN" b="1" dirty="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0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1 1111B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)</a:t>
              </a:r>
              <a:endPara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045" y="3960"/>
              <a:ext cx="3354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200" dirty="0" smtClean="0"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小写转大写</a:t>
              </a:r>
              <a:endParaRPr lang="zh-CN" altLang="en-US" sz="2200" dirty="0" smtClean="0"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</p:txBody>
        </p:sp>
        <p:cxnSp>
          <p:nvCxnSpPr>
            <p:cNvPr id="25" name="直接箭头连接符 24"/>
            <p:cNvCxnSpPr/>
            <p:nvPr>
              <p:custDataLst>
                <p:tags r:id="rId2"/>
              </p:custDataLst>
            </p:nvPr>
          </p:nvCxnSpPr>
          <p:spPr>
            <a:xfrm flipV="1">
              <a:off x="8333" y="4662"/>
              <a:ext cx="277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611505" y="5105400"/>
            <a:ext cx="4680000" cy="1043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大写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41H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01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 0001B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）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小写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61H  (01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1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0 0001B)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108575" y="5105400"/>
            <a:ext cx="6617970" cy="1043940"/>
            <a:chOff x="8045" y="7920"/>
            <a:chExt cx="10422" cy="1644"/>
          </a:xfrm>
        </p:grpSpPr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>
              <a:off x="11093" y="7920"/>
              <a:ext cx="7374" cy="1644"/>
            </a:xfrm>
            <a:prstGeom prst="rect">
              <a:avLst/>
            </a:prstGeom>
            <a:solidFill>
              <a:srgbClr val="B7F3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95" rtlCol="0" anchor="ctr" anchorCtr="0"/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MOV  AL,‘A’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OR     AL, 20H (00</a:t>
              </a:r>
              <a:r>
                <a:rPr lang="en-US" altLang="zh-CN" b="1" dirty="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1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0 0000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B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)</a:t>
              </a:r>
              <a:endPara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8045" y="8040"/>
              <a:ext cx="3354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200" dirty="0" smtClean="0"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大写转小写</a:t>
              </a:r>
              <a:endParaRPr lang="zh-CN" altLang="en-US" sz="2200" dirty="0" smtClean="0"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</p:txBody>
        </p:sp>
        <p:cxnSp>
          <p:nvCxnSpPr>
            <p:cNvPr id="17" name="直接箭头连接符 16"/>
            <p:cNvCxnSpPr/>
            <p:nvPr>
              <p:custDataLst>
                <p:tags r:id="rId6"/>
              </p:custDataLst>
            </p:nvPr>
          </p:nvCxnSpPr>
          <p:spPr>
            <a:xfrm flipV="1">
              <a:off x="8333" y="8742"/>
              <a:ext cx="277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" grpId="0" bldLvl="0" animBg="1"/>
      <p:bldP spid="5" grpId="0" bldLvl="0" animBg="1"/>
      <p:bldP spid="6" grpId="0" bldLvl="0" animBg="1"/>
      <p:bldP spid="15" grpId="0" bldLvl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844867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4.3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AND, OR, XOR, NOT, TEST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7" name="矩形 6"/>
          <p:cNvSpPr/>
          <p:nvPr/>
        </p:nvSpPr>
        <p:spPr>
          <a:xfrm>
            <a:off x="6078855" y="1113155"/>
            <a:ext cx="5455285" cy="2762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2413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; </a:t>
            </a:r>
            <a:r>
              <a:rPr lang="zh-CN" altLang="en-US" sz="22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测试单位信息</a:t>
            </a:r>
            <a:endParaRPr lang="en-US" sz="2200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2413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TEST  AL, 0000 000</a:t>
            </a:r>
            <a:r>
              <a:rPr lang="en-US" sz="22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endParaRPr lang="en-US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2413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JZ	 B0</a:t>
            </a:r>
            <a:endParaRPr lang="en-US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2413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TEST	 AL, 0000 00</a:t>
            </a:r>
            <a:r>
              <a:rPr lang="en-US" sz="22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0B</a:t>
            </a:r>
            <a:endParaRPr lang="en-US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2413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JZ	 B1</a:t>
            </a:r>
            <a:endParaRPr lang="en-US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2413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……    </a:t>
            </a: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685800" y="1219200"/>
            <a:ext cx="4193540" cy="2044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XOR	AX, 0</a:t>
            </a:r>
            <a:endParaRPr 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XOR	AX, 0FFFFH</a:t>
            </a:r>
            <a:endParaRPr 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XOR	AX, 0FFH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XOR   AX, AX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1" name="圆角矩形标注 10"/>
          <p:cNvSpPr/>
          <p:nvPr>
            <p:custDataLst>
              <p:tags r:id="rId2"/>
            </p:custDataLst>
          </p:nvPr>
        </p:nvSpPr>
        <p:spPr>
          <a:xfrm>
            <a:off x="1295400" y="3429000"/>
            <a:ext cx="3825875" cy="991870"/>
          </a:xfrm>
          <a:prstGeom prst="wedgeRoundRectCallout">
            <a:avLst>
              <a:gd name="adj1" fmla="val 1951"/>
              <a:gd name="adj2" fmla="val -93661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如何使任意指定的位</a:t>
            </a:r>
            <a:r>
              <a:rPr kumimoji="0" 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取反</a:t>
            </a: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，而其它位保持不变？</a:t>
            </a:r>
            <a:endParaRPr kumimoji="0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5165" y="4648200"/>
            <a:ext cx="4193540" cy="1198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XOR	AX, 0ABCDH</a:t>
            </a:r>
            <a:endParaRPr 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rPr>
              <a:t>JZ	label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5" name="圆角矩形标注 4"/>
          <p:cNvSpPr/>
          <p:nvPr>
            <p:custDataLst>
              <p:tags r:id="rId3"/>
            </p:custDataLst>
          </p:nvPr>
        </p:nvSpPr>
        <p:spPr>
          <a:xfrm>
            <a:off x="2976880" y="5355590"/>
            <a:ext cx="1928495" cy="941705"/>
          </a:xfrm>
          <a:prstGeom prst="wedgeRoundRectCallout">
            <a:avLst>
              <a:gd name="adj1" fmla="val -62878"/>
              <a:gd name="adj2" fmla="val -51936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 algn="l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含义</a:t>
            </a: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kumimoji="0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何时转移？</a:t>
            </a:r>
            <a:endParaRPr kumimoji="0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78855" y="3977005"/>
            <a:ext cx="5455285" cy="2487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 anchorCtr="0"/>
          <a:p>
            <a:pPr marL="0" indent="2413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2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; 同时测试多位信息</a:t>
            </a:r>
            <a:endParaRPr lang="en-US" sz="2200" b="1" dirty="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2413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TEST	 AL, 0000 1111B</a:t>
            </a:r>
            <a:endParaRPr lang="en-US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2413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JNZ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	 L1	 ; 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位中是否有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2413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TEST	 AL, 1010 1010B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2413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JNZ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 L2	 ; 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奇数位中是否有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1" grpId="0" bldLvl="0" animBg="1"/>
      <p:bldP spid="5" grpId="0" bldLvl="0" animBg="1"/>
      <p:bldP spid="3" grpId="0" bldLvl="0" animBg="1"/>
      <p:bldP spid="3" grpId="1" animBg="1"/>
      <p:bldP spid="2" grpId="0" bldLvl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移位与循环移位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169670"/>
            <a:ext cx="10923905" cy="363474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逻辑移位指令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   reg/mem, 1/CL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</a:t>
            </a:r>
            <a:r>
              <a:rPr 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逻辑左移</a:t>
            </a:r>
            <a:endParaRPr 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SHR  reg/mem, 1/CL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;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逻辑右移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reg/mem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可为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8/16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位寄存器或存储器数据，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不能为立即数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1/CL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为要移动的位数。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8086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只能为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不能为其它数字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其它处理器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支持具体数字。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0235" y="4986655"/>
            <a:ext cx="5328000" cy="593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numCol="1" spcCol="0" rtlCol="0" fromWordArt="0" anchor="ctr" anchorCtr="0" forceAA="0" compatLnSpc="1">
            <a:noAutofit/>
          </a:bodyPr>
          <a:p>
            <a: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SHL：最高位移进CF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最低位</a:t>
            </a: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补0</a:t>
            </a:r>
            <a:endParaRPr 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05220" y="4986655"/>
            <a:ext cx="5328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52095" numCol="1" spcCol="0" rtlCol="0" fromWordArt="0" anchor="ctr" anchorCtr="0" forceAA="0" compatLnSpc="1">
            <a:noAutofit/>
          </a:bodyPr>
          <a:p>
            <a: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SHR：最低位移进CF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</a:t>
            </a: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高位补0</a:t>
            </a:r>
            <a:endParaRPr 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62625"/>
            <a:ext cx="3656965" cy="5962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5762625"/>
            <a:ext cx="3517900" cy="5943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633095"/>
            <a:ext cx="4247515" cy="2562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圆角矩形标注 4"/>
          <p:cNvSpPr/>
          <p:nvPr>
            <p:custDataLst>
              <p:tags r:id="rId5"/>
            </p:custDataLst>
          </p:nvPr>
        </p:nvSpPr>
        <p:spPr>
          <a:xfrm>
            <a:off x="4953000" y="5762625"/>
            <a:ext cx="1024890" cy="510540"/>
          </a:xfrm>
          <a:prstGeom prst="wedgeRoundRectCallout">
            <a:avLst>
              <a:gd name="adj1" fmla="val -73420"/>
              <a:gd name="adj2" fmla="val -2112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乘以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标注 3"/>
          <p:cNvSpPr/>
          <p:nvPr>
            <p:custDataLst>
              <p:tags r:id="rId6"/>
            </p:custDataLst>
          </p:nvPr>
        </p:nvSpPr>
        <p:spPr>
          <a:xfrm>
            <a:off x="10439400" y="5762625"/>
            <a:ext cx="1024890" cy="510540"/>
          </a:xfrm>
          <a:prstGeom prst="wedgeRoundRectCallout">
            <a:avLst>
              <a:gd name="adj1" fmla="val -73420"/>
              <a:gd name="adj2" fmla="val -2112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除以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 bldLvl="0" animBg="1"/>
      <p:bldP spid="5" grpId="0" bldLvl="0" animBg="1"/>
      <p:bldP spid="4" grpId="0" bldLvl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移位与循环移位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609600" y="1209675"/>
            <a:ext cx="10923905" cy="68008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例：请使用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移位指令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实现将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中的无符号数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10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，结果存入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AX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838200" y="2133600"/>
            <a:ext cx="3383915" cy="3743325"/>
            <a:chOff x="1320" y="3120"/>
            <a:chExt cx="5329" cy="5895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1320" y="3916"/>
              <a:ext cx="5329" cy="50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95" rtlCol="0" anchor="ctr" anchorCtr="0"/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XOR	AH, AH</a:t>
              </a:r>
              <a:endPara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SHL	AX, 1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MOV	BX, AX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b="1" dirty="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SHL	AX, 1</a:t>
              </a:r>
              <a:endPara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b="1" dirty="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SHL	AX, 1</a:t>
              </a:r>
              <a:endParaRPr lang="en-US" altLang="zh-CN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ADD	AX, BX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4"/>
              </p:custDataLst>
            </p:nvPr>
          </p:nvSpPr>
          <p:spPr>
            <a:xfrm>
              <a:off x="3088" y="3120"/>
              <a:ext cx="185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方法</a:t>
              </a:r>
              <a:r>
                <a:rPr lang="en-US" altLang="zh-CN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</a:t>
              </a:r>
              <a:endPara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4419600" y="2133600"/>
            <a:ext cx="3347720" cy="3751580"/>
            <a:chOff x="6960" y="3120"/>
            <a:chExt cx="5272" cy="5908"/>
          </a:xfrm>
        </p:grpSpPr>
        <p:sp>
          <p:nvSpPr>
            <p:cNvPr id="12" name="矩形 11"/>
            <p:cNvSpPr/>
            <p:nvPr>
              <p:custDataLst>
                <p:tags r:id="rId6"/>
              </p:custDataLst>
            </p:nvPr>
          </p:nvSpPr>
          <p:spPr>
            <a:xfrm>
              <a:off x="6960" y="3929"/>
              <a:ext cx="5272" cy="50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95" rtlCol="0" anchor="ctr" anchorCtr="0"/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XOR	AH, AH</a:t>
              </a:r>
              <a:endPara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SHL	AX, 1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MOV	BX, AX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SHL	AX, </a:t>
              </a:r>
              <a:r>
                <a:rPr lang="en-US" altLang="zh-CN" b="1" dirty="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2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ADD	AX, BX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7"/>
              </p:custDataLst>
            </p:nvPr>
          </p:nvSpPr>
          <p:spPr>
            <a:xfrm>
              <a:off x="8640" y="3120"/>
              <a:ext cx="185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方法</a:t>
              </a:r>
              <a:r>
                <a:rPr lang="en-US" altLang="zh-CN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</a:t>
              </a:r>
              <a:endPara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8"/>
            </p:custDataLst>
          </p:nvPr>
        </p:nvGrpSpPr>
        <p:grpSpPr>
          <a:xfrm>
            <a:off x="7964805" y="2133600"/>
            <a:ext cx="3347720" cy="3752215"/>
            <a:chOff x="12543" y="3120"/>
            <a:chExt cx="5272" cy="5909"/>
          </a:xfrm>
        </p:grpSpPr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>
            <a:xfrm>
              <a:off x="12543" y="3949"/>
              <a:ext cx="5272" cy="5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95" rtlCol="0" anchor="ctr" anchorCtr="0"/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XOR	AH, AH</a:t>
              </a:r>
              <a:endPara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MOV	BX, AX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SHL	AX, 1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b="1" dirty="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SHL	BX, 3</a:t>
              </a:r>
              <a:endParaRPr lang="en-US" altLang="zh-CN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  <a:p>
              <a:pPr marL="0" inden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charset="-122"/>
                  <a:sym typeface="+mn-ea"/>
                </a:rPr>
                <a:t>ADD	AX, BX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10"/>
              </p:custDataLst>
            </p:nvPr>
          </p:nvSpPr>
          <p:spPr>
            <a:xfrm>
              <a:off x="14134" y="3120"/>
              <a:ext cx="185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方法</a:t>
              </a:r>
              <a:r>
                <a:rPr lang="en-US" altLang="zh-CN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</a:t>
              </a:r>
              <a:endPara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2" name="圆角矩形标注 1"/>
          <p:cNvSpPr/>
          <p:nvPr>
            <p:custDataLst>
              <p:tags r:id="rId11"/>
            </p:custDataLst>
          </p:nvPr>
        </p:nvSpPr>
        <p:spPr>
          <a:xfrm>
            <a:off x="6934200" y="533400"/>
            <a:ext cx="2215515" cy="618490"/>
          </a:xfrm>
          <a:prstGeom prst="wedgeRoundRectCallout">
            <a:avLst>
              <a:gd name="adj1" fmla="val -34465"/>
              <a:gd name="adj2" fmla="val 95482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15</a:t>
            </a: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倍呢？</a:t>
            </a:r>
            <a:r>
              <a:rPr kumimoji="0"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作业</a:t>
            </a:r>
            <a:endParaRPr kumimoji="0" lang="zh-CN" altLang="en-US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795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移位与循环移位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180465"/>
            <a:ext cx="10923905" cy="358838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算术移位指令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格式：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   reg/mem, 1/CL   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 </a:t>
            </a:r>
            <a:r>
              <a:rPr 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算术左移</a:t>
            </a:r>
            <a:endParaRPr 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S</a:t>
            </a:r>
            <a:r>
              <a:rPr lang="en-US" altLang="zh-CN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   reg/mem, 1/CL    ;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算术右移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操作数：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reg/mem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8/16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位寄存器或存储器数据，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不能为立即数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1/CL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为要移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位的位数。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8086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只能为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不能为其它数字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其它处理器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支持具体数字。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9600" y="4895215"/>
            <a:ext cx="5486400" cy="1393825"/>
            <a:chOff x="960" y="7229"/>
            <a:chExt cx="8640" cy="2195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968" y="7229"/>
              <a:ext cx="8632" cy="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07950" numCol="1" spcCol="0" rtlCol="0" fromWordArt="0" anchor="ctr" anchorCtr="0" forceAA="0" compatLnSpc="1">
              <a:noAutofit/>
            </a:bodyPr>
            <a:p>
              <a:pPr lv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2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SAL：</a:t>
              </a:r>
              <a:r>
                <a:rPr lang="en-US" sz="2200" b="1" dirty="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同SHL</a:t>
              </a:r>
              <a:r>
                <a:rPr lang="en-US" sz="2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r>
                <a:rPr lang="en-US" sz="2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最高位移进CF</a:t>
              </a:r>
              <a:r>
                <a:rPr lang="zh-CN" altLang="en-US" sz="2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</a:t>
              </a:r>
              <a:r>
                <a:rPr lang="zh-CN" altLang="en-US" sz="2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最低位</a:t>
              </a:r>
              <a:r>
                <a:rPr lang="en-US" sz="2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补0</a:t>
              </a:r>
              <a:endParaRPr lang="en-US" sz="2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60" y="8309"/>
              <a:ext cx="6326" cy="111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6299200" y="4895850"/>
            <a:ext cx="5234305" cy="1598295"/>
            <a:chOff x="9920" y="7710"/>
            <a:chExt cx="8243" cy="2517"/>
          </a:xfrm>
        </p:grpSpPr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9920" y="7710"/>
              <a:ext cx="8243" cy="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07950" numCol="1" spcCol="0" rtlCol="0" fromWordArt="0" anchor="ctr" anchorCtr="0" forceAA="0" compatLnSpc="1">
              <a:noAutofit/>
            </a:bodyPr>
            <a:p>
              <a:pPr lv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2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SAR：</a:t>
              </a:r>
              <a:r>
                <a:rPr lang="zh-CN" sz="2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最低位移进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CF</a:t>
              </a:r>
              <a:r>
                <a:rPr lang="zh-CN" altLang="en-US" sz="2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</a:t>
              </a:r>
              <a:r>
                <a:rPr lang="zh-CN" altLang="en-US" sz="2200" b="1" dirty="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最高位重复填充</a:t>
              </a:r>
              <a:endParaRPr lang="zh-CN" altLang="en-US" sz="2200" b="1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960" y="8760"/>
              <a:ext cx="5321" cy="1467"/>
            </a:xfrm>
            <a:prstGeom prst="rect">
              <a:avLst/>
            </a:prstGeom>
          </p:spPr>
        </p:pic>
      </p:grpSp>
      <p:sp>
        <p:nvSpPr>
          <p:cNvPr id="6" name="圆角矩形标注 5"/>
          <p:cNvSpPr/>
          <p:nvPr>
            <p:custDataLst>
              <p:tags r:id="rId8"/>
            </p:custDataLst>
          </p:nvPr>
        </p:nvSpPr>
        <p:spPr>
          <a:xfrm>
            <a:off x="4626610" y="5638800"/>
            <a:ext cx="1024890" cy="510540"/>
          </a:xfrm>
          <a:prstGeom prst="wedgeRoundRectCallout">
            <a:avLst>
              <a:gd name="adj1" fmla="val -73420"/>
              <a:gd name="adj2" fmla="val -2112"/>
              <a:gd name="adj3" fmla="val 16667"/>
            </a:avLst>
          </a:prstGeom>
          <a:solidFill>
            <a:srgbClr val="B7F3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乘以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标注 10"/>
          <p:cNvSpPr/>
          <p:nvPr>
            <p:custDataLst>
              <p:tags r:id="rId9"/>
            </p:custDataLst>
          </p:nvPr>
        </p:nvSpPr>
        <p:spPr>
          <a:xfrm>
            <a:off x="9982200" y="5581015"/>
            <a:ext cx="1551940" cy="872490"/>
          </a:xfrm>
          <a:prstGeom prst="wedgeRoundRectCallout">
            <a:avLst>
              <a:gd name="adj1" fmla="val -73404"/>
              <a:gd name="adj2" fmla="val 582"/>
              <a:gd name="adj3" fmla="val 16667"/>
            </a:avLst>
          </a:prstGeom>
          <a:solidFill>
            <a:srgbClr val="B7F3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除以</a:t>
            </a:r>
            <a:r>
              <a:rPr kumimoji="0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kumimoji="0" lang="zh-CN" altLang="en-US" sz="20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有符号数</a:t>
            </a:r>
            <a:r>
              <a:rPr kumimoji="0"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kumimoji="0"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标注 11"/>
          <p:cNvSpPr/>
          <p:nvPr>
            <p:custDataLst>
              <p:tags r:id="rId10"/>
            </p:custDataLst>
          </p:nvPr>
        </p:nvSpPr>
        <p:spPr>
          <a:xfrm>
            <a:off x="7339330" y="1180465"/>
            <a:ext cx="4331970" cy="1108075"/>
          </a:xfrm>
          <a:prstGeom prst="wedgeRoundRectCallout">
            <a:avLst>
              <a:gd name="adj1" fmla="val -40520"/>
              <a:gd name="adj2" fmla="val 80659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逻辑移位指令：无符号数乘除</a:t>
            </a:r>
            <a:endParaRPr kumimoji="0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0"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算术移位指令：有符号数乘除</a:t>
            </a:r>
            <a:endParaRPr kumimoji="0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1" grpId="0" bldLvl="0" animBg="1"/>
      <p:bldP spid="12" grpId="0" bldLvl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移位与循环移位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181100"/>
            <a:ext cx="10923905" cy="2740660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循环移位指令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ROL	reg/mem, 1/CL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; 循环</a:t>
            </a:r>
            <a:r>
              <a:rPr 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左移</a:t>
            </a:r>
            <a:endParaRPr 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ROR	reg/mem, 1/CL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;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循环右移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en-US" altLang="zh-CN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RCL	reg/mem, 1/CL</a:t>
            </a:r>
            <a:r>
              <a:rPr lang="zh-CN" altLang="en-US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; 带进位循环</a:t>
            </a:r>
            <a:r>
              <a:rPr lang="zh-CN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左移</a:t>
            </a:r>
            <a:endParaRPr lang="zh-CN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en-US" altLang="zh-CN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RCR	reg/mem, 1/CL</a:t>
            </a:r>
            <a:r>
              <a:rPr lang="en-US" altLang="zh-CN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; </a:t>
            </a:r>
            <a:r>
              <a:rPr lang="zh-CN" altLang="en-US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带进位</a:t>
            </a:r>
            <a:r>
              <a:rPr lang="en-US" altLang="zh-CN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循环右移</a:t>
            </a:r>
            <a:endParaRPr lang="en-US" altLang="zh-CN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08480" y="4251960"/>
            <a:ext cx="3394710" cy="1969577"/>
            <a:chOff x="2640" y="6480"/>
            <a:chExt cx="6180" cy="3833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640" y="6480"/>
              <a:ext cx="6180" cy="102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677" y="8537"/>
              <a:ext cx="6143" cy="106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040" y="7465"/>
              <a:ext cx="1874" cy="8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ROL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5077" y="9417"/>
              <a:ext cx="1874" cy="8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ROR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86905" y="4114800"/>
            <a:ext cx="3359785" cy="2149309"/>
            <a:chOff x="10200" y="6240"/>
            <a:chExt cx="6263" cy="4052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0200" y="6240"/>
              <a:ext cx="6165" cy="137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0320" y="8265"/>
              <a:ext cx="6143" cy="12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2440" y="7590"/>
              <a:ext cx="1874" cy="8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RCL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12440" y="9424"/>
              <a:ext cx="1874" cy="8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RCR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处理器指令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标志位操作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237615"/>
            <a:ext cx="10923905" cy="499300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标志位操作指令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04875" lvl="1" indent="-447040" algn="l" eaLnBrk="0" latinLnBrk="0" hangingPunct="0">
              <a:lnSpc>
                <a:spcPct val="125000"/>
              </a:lnSpc>
              <a:spcBef>
                <a:spcPts val="0"/>
              </a:spcBef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功能：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对FLAGS标志位进行置位或清零，无操作数。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04875" lvl="1" indent="-44704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类型：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62075" lvl="2" indent="-44704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CLC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清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CF=0</a:t>
            </a:r>
            <a:endParaRPr lang="zh-CN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62075" lvl="2" indent="-44704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STC	; 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置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CF=1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62075" lvl="2" indent="-44704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CLD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清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DF=0</a:t>
            </a:r>
            <a:endParaRPr 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62075" lvl="2" indent="-44704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STD	; 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置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DF=1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62075" lvl="2" indent="-44704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CLI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清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IF=0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62075" lvl="2" indent="-44704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STI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;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置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位，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IF=1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62075" lvl="2" indent="-44704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Char char="n"/>
              <a:defRPr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CMC	; 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</a:t>
            </a:r>
            <a:r>
              <a:rPr lang="zh-CN" altLang="en-US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取反</a:t>
            </a:r>
            <a:endParaRPr lang="zh-CN" altLang="en-US" b="1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1600"/>
            <a:ext cx="7917815" cy="73152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处理器指令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暂停与空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操作指令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4E5BD0-F364-458F-B9D3-01A6F80D8618}" type="slidenum">
              <a:rPr lang="en-US" altLang="zh-CN" sz="2135"/>
            </a:fld>
            <a:endParaRPr lang="en-US" altLang="zh-CN" sz="2135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9600" y="1250950"/>
            <a:ext cx="10923905" cy="186880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marL="0" lvl="0" indent="0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暂停与空操作指令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 HLT</a:t>
            </a:r>
            <a:endParaRPr lang="en-US" altLang="zh-CN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835"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暂停执行后续指令，直到发生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NMI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INTR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Reset。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" y="3352800"/>
            <a:ext cx="10923905" cy="1343025"/>
          </a:xfrm>
          <a:prstGeom prst="rect">
            <a:avLst/>
          </a:prstGeom>
          <a:solidFill>
            <a:srgbClr val="AD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79705" anchor="ctr" anchorCtr="0">
            <a:noAutofit/>
          </a:bodyPr>
          <a:p>
            <a:pPr lvl="1" algn="l" eaLnBrk="0" latinLnBrk="0" hangingPunc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+mj-lt"/>
              <a:buNone/>
              <a:defRPr/>
            </a:pPr>
            <a:r>
              <a:rPr lang="en-US" altLang="zh-CN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 NOP</a:t>
            </a:r>
            <a:endParaRPr lang="en-US" altLang="zh-CN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835" lvl="1" indent="0" algn="l" eaLnBrk="0" latinLnBrk="0" hangingPunct="0">
              <a:lnSpc>
                <a:spcPct val="125000"/>
              </a:lnSpc>
              <a:buClr>
                <a:srgbClr val="C00000"/>
              </a:buClr>
              <a:buSzTx/>
              <a:buFont typeface="Wingdings" panose="05000000000000000000" charset="0"/>
              <a:buNone/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空操作，用于填充内存单元或</a:t>
            </a:r>
            <a:r>
              <a:rPr lang="zh-CN" altLang="en-US" b="1" noProof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延迟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，而不执行具体操作。</a:t>
            </a:r>
            <a:endParaRPr lang="zh-CN" alt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61820" y="4554220"/>
            <a:ext cx="8312785" cy="1808480"/>
          </a:xfrm>
        </p:spPr>
        <p:txBody>
          <a:bodyPr/>
          <a:lstStyle/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雷艳静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Tel: 135 8838 0260</a:t>
            </a:r>
            <a:endParaRPr kumimoji="0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Email: leiyj@zjut.edu.cn</a:t>
            </a:r>
            <a:endParaRPr kumimoji="0"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 algn="ctr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0"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8676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FD9EA6-BD0A-45B8-A1F3-BE04E1BCD14D}" type="slidenum">
              <a:rPr lang="en-US" altLang="zh-CN" sz="2135"/>
            </a:fld>
            <a:endParaRPr lang="en-US" altLang="zh-CN" sz="2135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14400"/>
            <a:ext cx="5683885" cy="1227455"/>
          </a:xfrm>
          <a:prstGeom prst="rect">
            <a:avLst/>
          </a:prstGeom>
        </p:spPr>
      </p:pic>
      <p:sp>
        <p:nvSpPr>
          <p:cNvPr id="4" name="Rectangle 2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0" y="2567940"/>
            <a:ext cx="12192000" cy="173101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174362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kumimoji="0"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>
          <a:xfrm>
            <a:off x="0" y="2590800"/>
            <a:ext cx="12192000" cy="1708150"/>
          </a:xfrm>
        </p:spPr>
        <p:txBody>
          <a:bodyPr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章</a:t>
            </a:r>
            <a:r>
              <a:rPr lang="en-US" altLang="zh-CN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80x86</a:t>
            </a:r>
            <a:r>
              <a:rPr lang="zh-CN" altLang="en-US" sz="5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汇编语言程序格式</a:t>
            </a:r>
            <a:endParaRPr lang="zh-CN" altLang="en-US" sz="54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  <p:tag name="TABLE_ENDDRAG_ORIGIN_RECT" val="241*178"/>
  <p:tag name="TABLE_ENDDRAG_RECT" val="174*73*241*178"/>
</p:tagLst>
</file>

<file path=ppt/tags/tag118.xml><?xml version="1.0" encoding="utf-8"?>
<p:tagLst xmlns:p="http://schemas.openxmlformats.org/presentationml/2006/main">
  <p:tag name="KSO_WM_BEAUTIFY_FLAG" val=""/>
  <p:tag name="TABLE_ENDDRAG_ORIGIN_RECT" val="239*175"/>
  <p:tag name="TABLE_ENDDRAG_RECT" val="492*84*239*175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  <p:tag name="TABLE_ENDDRAG_ORIGIN_RECT" val="239*175"/>
  <p:tag name="TABLE_ENDDRAG_RECT" val="492*84*239*175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  <p:tag name="TABLE_ENDDRAG_ORIGIN_RECT" val="239*175"/>
  <p:tag name="TABLE_ENDDRAG_RECT" val="492*84*239*175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TABLE_ENDDRAG_ORIGIN_RECT" val="104*401"/>
  <p:tag name="TABLE_ENDDRAG_RECT" val="171*82*104*401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TABLE_ENDDRAG_ORIGIN_RECT" val="104*401"/>
  <p:tag name="TABLE_ENDDRAG_RECT" val="171*82*104*401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DIAGRAM_VIRTUALLY_FRAME" val="{&quot;height&quot;:133.85,&quot;left&quot;:659.5,&quot;top&quot;:96,&quot;width&quot;:244.15}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DIAGRAM_VIRTUALLY_FRAME" val="{&quot;height&quot;:133.85,&quot;left&quot;:659.5,&quot;top&quot;:96,&quot;width&quot;:244.15}"/>
</p:tagLst>
</file>

<file path=ppt/tags/tag231.xml><?xml version="1.0" encoding="utf-8"?>
<p:tagLst xmlns:p="http://schemas.openxmlformats.org/presentationml/2006/main">
  <p:tag name="KSO_WM_BEAUTIFY_FLAG" val=""/>
  <p:tag name="KSO_WM_DIAGRAM_VIRTUALLY_FRAME" val="{&quot;height&quot;:133.85,&quot;left&quot;:659.5,&quot;top&quot;:96,&quot;width&quot;:244.15}"/>
</p:tagLst>
</file>

<file path=ppt/tags/tag232.xml><?xml version="1.0" encoding="utf-8"?>
<p:tagLst xmlns:p="http://schemas.openxmlformats.org/presentationml/2006/main">
  <p:tag name="KSO_WM_BEAUTIFY_FLAG" val=""/>
  <p:tag name="KSO_WM_DIAGRAM_VIRTUALLY_FRAME" val="{&quot;height&quot;:133.85,&quot;left&quot;:659.5,&quot;top&quot;:96,&quot;width&quot;:244.15}"/>
</p:tagLst>
</file>

<file path=ppt/tags/tag233.xml><?xml version="1.0" encoding="utf-8"?>
<p:tagLst xmlns:p="http://schemas.openxmlformats.org/presentationml/2006/main">
  <p:tag name="KSO_WM_BEAUTIFY_FLAG" val=""/>
  <p:tag name="KSO_WM_DIAGRAM_VIRTUALLY_FRAME" val="{&quot;height&quot;:133.85,&quot;left&quot;:659.5,&quot;top&quot;:96,&quot;width&quot;:244.15}"/>
</p:tagLst>
</file>

<file path=ppt/tags/tag234.xml><?xml version="1.0" encoding="utf-8"?>
<p:tagLst xmlns:p="http://schemas.openxmlformats.org/presentationml/2006/main">
  <p:tag name="KSO_WM_DIAGRAM_VIRTUALLY_FRAME" val="{&quot;height&quot;:133.85,&quot;left&quot;:659.5,&quot;top&quot;:96,&quot;width&quot;:244.15}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TABLE_ENDDRAG_ORIGIN_RECT" val="328*127"/>
  <p:tag name="TABLE_ENDDRAG_RECT" val="270*349*328*127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TABLE_ENDDRAG_ORIGIN_RECT" val="328*127"/>
  <p:tag name="TABLE_ENDDRAG_RECT" val="270*349*328*127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TABLE_ENDDRAG_ORIGIN_RECT" val="328*127"/>
  <p:tag name="TABLE_ENDDRAG_RECT" val="270*349*328*127"/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  <p:tag name="TABLE_ENDDRAG_ORIGIN_RECT" val="680*232"/>
  <p:tag name="TABLE_ENDDRAG_RECT" val="138*120*680*232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  <p:tag name="KSO_WM_DIAGRAM_VIRTUALLY_FRAME" val="{&quot;height&quot;:376.15,&quot;left&quot;:48,&quot;top&quot;:92.5,&quot;width&quot;:849.5}"/>
</p:tagLst>
</file>

<file path=ppt/tags/tag397.xml><?xml version="1.0" encoding="utf-8"?>
<p:tagLst xmlns:p="http://schemas.openxmlformats.org/presentationml/2006/main">
  <p:tag name="KSO_WM_DIAGRAM_VIRTUALLY_FRAME" val="{&quot;height&quot;:376.15,&quot;left&quot;:48,&quot;top&quot;:92.5,&quot;width&quot;:849.5}"/>
</p:tagLst>
</file>

<file path=ppt/tags/tag398.xml><?xml version="1.0" encoding="utf-8"?>
<p:tagLst xmlns:p="http://schemas.openxmlformats.org/presentationml/2006/main">
  <p:tag name="KSO_WM_DIAGRAM_VIRTUALLY_FRAME" val="{&quot;height&quot;:376.15,&quot;left&quot;:48,&quot;top&quot;:92.5,&quot;width&quot;:849.5}"/>
</p:tagLst>
</file>

<file path=ppt/tags/tag399.xml><?xml version="1.0" encoding="utf-8"?>
<p:tagLst xmlns:p="http://schemas.openxmlformats.org/presentationml/2006/main">
  <p:tag name="KSO_WM_DIAGRAM_VIRTUALLY_FRAME" val="{&quot;height&quot;:376.15,&quot;left&quot;:48,&quot;top&quot;:92.5,&quot;width&quot;:849.5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400.xml><?xml version="1.0" encoding="utf-8"?>
<p:tagLst xmlns:p="http://schemas.openxmlformats.org/presentationml/2006/main">
  <p:tag name="KSO_WM_BEAUTIFY_FLAG" val=""/>
  <p:tag name="KSO_WM_DIAGRAM_VIRTUALLY_FRAME" val="{&quot;height&quot;:376.15,&quot;left&quot;:48,&quot;top&quot;:92.5,&quot;width&quot;:849.5}"/>
</p:tagLst>
</file>

<file path=ppt/tags/tag401.xml><?xml version="1.0" encoding="utf-8"?>
<p:tagLst xmlns:p="http://schemas.openxmlformats.org/presentationml/2006/main">
  <p:tag name="KSO_WM_DIAGRAM_VIRTUALLY_FRAME" val="{&quot;height&quot;:376.15,&quot;left&quot;:48,&quot;top&quot;:92.5,&quot;width&quot;:849.5}"/>
</p:tagLst>
</file>

<file path=ppt/tags/tag402.xml><?xml version="1.0" encoding="utf-8"?>
<p:tagLst xmlns:p="http://schemas.openxmlformats.org/presentationml/2006/main">
  <p:tag name="KSO_WM_BEAUTIFY_FLAG" val=""/>
  <p:tag name="KSO_WM_DIAGRAM_VIRTUALLY_FRAME" val="{&quot;height&quot;:376.15,&quot;left&quot;:48,&quot;top&quot;:92.5,&quot;width&quot;:849.5}"/>
</p:tagLst>
</file>

<file path=ppt/tags/tag403.xml><?xml version="1.0" encoding="utf-8"?>
<p:tagLst xmlns:p="http://schemas.openxmlformats.org/presentationml/2006/main">
  <p:tag name="KSO_WM_BEAUTIFY_FLAG" val=""/>
  <p:tag name="KSO_WM_DIAGRAM_VIRTUALLY_FRAME" val="{&quot;height&quot;:376.15,&quot;left&quot;:48,&quot;top&quot;:92.5,&quot;width&quot;:849.5}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  <p:tag name="KSO_WM_DIAGRAM_VIRTUALLY_FRAME" val="{&quot;height&quot;:362.3,&quot;left&quot;:47.95,&quot;top&quot;:144.35,&quot;width&quot;:860.2468503937009}"/>
</p:tagLst>
</file>

<file path=ppt/tags/tag447.xml><?xml version="1.0" encoding="utf-8"?>
<p:tagLst xmlns:p="http://schemas.openxmlformats.org/presentationml/2006/main">
  <p:tag name="KSO_WM_BEAUTIFY_FLAG" val=""/>
  <p:tag name="KSO_WM_DIAGRAM_VIRTUALLY_FRAME" val="{&quot;height&quot;:362.3,&quot;left&quot;:47.95,&quot;top&quot;:144.35,&quot;width&quot;:860.2468503937009}"/>
</p:tagLst>
</file>

<file path=ppt/tags/tag448.xml><?xml version="1.0" encoding="utf-8"?>
<p:tagLst xmlns:p="http://schemas.openxmlformats.org/presentationml/2006/main">
  <p:tag name="KSO_WM_BEAUTIFY_FLAG" val=""/>
  <p:tag name="KSO_WM_DIAGRAM_VIRTUALLY_FRAME" val="{&quot;height&quot;:362.3,&quot;left&quot;:47.95,&quot;top&quot;:144.35,&quot;width&quot;:860.2468503937009}"/>
</p:tagLst>
</file>

<file path=ppt/tags/tag449.xml><?xml version="1.0" encoding="utf-8"?>
<p:tagLst xmlns:p="http://schemas.openxmlformats.org/presentationml/2006/main">
  <p:tag name="KSO_WM_BEAUTIFY_FLAG" val=""/>
  <p:tag name="KSO_WM_DIAGRAM_VIRTUALLY_FRAME" val="{&quot;height&quot;:362.3,&quot;left&quot;:47.95,&quot;top&quot;:144.35,&quot;width&quot;:860.2468503937009}"/>
</p:tagLst>
</file>

<file path=ppt/tags/tag45.xml><?xml version="1.0" encoding="utf-8"?>
<p:tagLst xmlns:p="http://schemas.openxmlformats.org/presentationml/2006/main">
  <p:tag name="KSO_WM_DIAGRAM_VIRTUALLY_FRAME" val="{&quot;height&quot;:378.3333070866141,&quot;left&quot;:200,&quot;top&quot;:90,&quot;width&quot;:584}"/>
</p:tagLst>
</file>

<file path=ppt/tags/tag450.xml><?xml version="1.0" encoding="utf-8"?>
<p:tagLst xmlns:p="http://schemas.openxmlformats.org/presentationml/2006/main">
  <p:tag name="KSO_WM_DIAGRAM_VIRTUALLY_FRAME" val="{&quot;height&quot;:362.3,&quot;left&quot;:47.95,&quot;top&quot;:144.35,&quot;width&quot;:860.2468503937009}"/>
</p:tagLst>
</file>

<file path=ppt/tags/tag451.xml><?xml version="1.0" encoding="utf-8"?>
<p:tagLst xmlns:p="http://schemas.openxmlformats.org/presentationml/2006/main">
  <p:tag name="KSO_WM_DIAGRAM_VIRTUALLY_FRAME" val="{&quot;height&quot;:362.3,&quot;left&quot;:47.95,&quot;top&quot;:144.35,&quot;width&quot;:860.2468503937009}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DIAGRAM_VIRTUALLY_FRAME" val="{&quot;height&quot;:295.45,&quot;left&quot;:66,&quot;top&quot;:168,&quot;width&quot;:824.75}"/>
</p:tagLst>
</file>

<file path=ppt/tags/tag477.xml><?xml version="1.0" encoding="utf-8"?>
<p:tagLst xmlns:p="http://schemas.openxmlformats.org/presentationml/2006/main">
  <p:tag name="KSO_WM_BEAUTIFY_FLAG" val=""/>
  <p:tag name="KSO_WM_DIAGRAM_VIRTUALLY_FRAME" val="{&quot;height&quot;:295.45,&quot;left&quot;:66,&quot;top&quot;:168,&quot;width&quot;:824.75}"/>
</p:tagLst>
</file>

<file path=ppt/tags/tag478.xml><?xml version="1.0" encoding="utf-8"?>
<p:tagLst xmlns:p="http://schemas.openxmlformats.org/presentationml/2006/main">
  <p:tag name="KSO_WM_DIAGRAM_VIRTUALLY_FRAME" val="{&quot;height&quot;:295.45,&quot;left&quot;:66,&quot;top&quot;:168,&quot;width&quot;:824.75}"/>
</p:tagLst>
</file>

<file path=ppt/tags/tag479.xml><?xml version="1.0" encoding="utf-8"?>
<p:tagLst xmlns:p="http://schemas.openxmlformats.org/presentationml/2006/main">
  <p:tag name="KSO_WM_DIAGRAM_VIRTUALLY_FRAME" val="{&quot;height&quot;:295.45,&quot;left&quot;:66,&quot;top&quot;:168,&quot;width&quot;:824.75}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KSO_WM_BEAUTIFY_FLAG" val=""/>
  <p:tag name="KSO_WM_DIAGRAM_VIRTUALLY_FRAME" val="{&quot;height&quot;:295.45,&quot;left&quot;:66,&quot;top&quot;:168,&quot;width&quot;:824.75}"/>
</p:tagLst>
</file>

<file path=ppt/tags/tag481.xml><?xml version="1.0" encoding="utf-8"?>
<p:tagLst xmlns:p="http://schemas.openxmlformats.org/presentationml/2006/main">
  <p:tag name="KSO_WM_BEAUTIFY_FLAG" val=""/>
  <p:tag name="KSO_WM_DIAGRAM_VIRTUALLY_FRAME" val="{&quot;height&quot;:295.45,&quot;left&quot;:66,&quot;top&quot;:168,&quot;width&quot;:824.75}"/>
</p:tagLst>
</file>

<file path=ppt/tags/tag482.xml><?xml version="1.0" encoding="utf-8"?>
<p:tagLst xmlns:p="http://schemas.openxmlformats.org/presentationml/2006/main">
  <p:tag name="KSO_WM_DIAGRAM_VIRTUALLY_FRAME" val="{&quot;height&quot;:295.45,&quot;left&quot;:66,&quot;top&quot;:168,&quot;width&quot;:824.75}"/>
</p:tagLst>
</file>

<file path=ppt/tags/tag483.xml><?xml version="1.0" encoding="utf-8"?>
<p:tagLst xmlns:p="http://schemas.openxmlformats.org/presentationml/2006/main">
  <p:tag name="KSO_WM_BEAUTIFY_FLAG" val=""/>
  <p:tag name="KSO_WM_DIAGRAM_VIRTUALLY_FRAME" val="{&quot;height&quot;:295.45,&quot;left&quot;:66,&quot;top&quot;:168,&quot;width&quot;:824.75}"/>
</p:tagLst>
</file>

<file path=ppt/tags/tag484.xml><?xml version="1.0" encoding="utf-8"?>
<p:tagLst xmlns:p="http://schemas.openxmlformats.org/presentationml/2006/main">
  <p:tag name="KSO_WM_BEAUTIFY_FLAG" val=""/>
  <p:tag name="KSO_WM_DIAGRAM_VIRTUALLY_FRAME" val="{&quot;height&quot;:295.45,&quot;left&quot;:66,&quot;top&quot;:168,&quot;width&quot;:824.75}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DIAGRAM_VIRTUALLY_FRAME" val="{&quot;height&quot;:187.75,&quot;left&quot;:289,&quot;top&quot;:301.75,&quot;width&quot;:618.35}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DIAGRAM_VIRTUALLY_FRAME" val="{&quot;height&quot;:187.75,&quot;left&quot;:289,&quot;top&quot;:301.75,&quot;width&quot;:618.35}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DIAGRAM_VIRTUALLY_FRAME" val="{&quot;height&quot;:187.75,&quot;left&quot;:289,&quot;top&quot;:301.75,&quot;width&quot;:618.35}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  <p:tag name="KSO_WM_DIAGRAM_VIRTUALLY_FRAME" val="{&quot;height&quot;:187.75,&quot;left&quot;:289,&quot;top&quot;:301.75,&quot;width&quot;:618.35}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  <p:tag name="KSO_WM_DIAGRAM_VIRTUALLY_FRAME" val="{&quot;height&quot;:314.6,&quot;left&quot;:48,&quot;top&quot;:156,&quot;width&quot;:857.35}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  <p:tag name="KSO_WM_DIAGRAM_VIRTUALLY_FRAME" val="{&quot;height&quot;:314.6,&quot;left&quot;:48,&quot;top&quot;:156,&quot;width&quot;:857.35}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DIAGRAM_VIRTUALLY_FRAME" val="{&quot;height&quot;:314.6,&quot;left&quot;:48,&quot;top&quot;:156,&quot;width&quot;:857.35}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DIAGRAM_VIRTUALLY_FRAME" val="{&quot;height&quot;:314.6,&quot;left&quot;:48,&quot;top&quot;:156,&quot;width&quot;:857.35}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DIAGRAM_VIRTUALLY_FRAME" val="{&quot;height&quot;:314.6,&quot;left&quot;:48,&quot;top&quot;:156,&quot;width&quot;:857.35}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DIAGRAM_VIRTUALLY_FRAME" val="{&quot;height&quot;:314.6,&quot;left&quot;:48,&quot;top&quot;:156,&quot;width&quot;:857.35}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COMMONDATA" val="eyJoZGlkIjoiNWU2YTgwM2MwNWM5YzRhMWM1NmYyNGNmYmEzNDViNTIifQ=="/>
  <p:tag name="RESOURCE_RECORD_KEY" val="{&quot;13&quot;:[19971662,20242013,20481698]}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中宋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中宋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中宋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30276</Words>
  <Application>WPS 演示</Application>
  <PresentationFormat>宽屏</PresentationFormat>
  <Paragraphs>3546</Paragraphs>
  <Slides>183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183</vt:i4>
      </vt:variant>
    </vt:vector>
  </HeadingPairs>
  <TitlesOfParts>
    <vt:vector size="227" baseType="lpstr">
      <vt:lpstr>Arial</vt:lpstr>
      <vt:lpstr>宋体</vt:lpstr>
      <vt:lpstr>Wingdings</vt:lpstr>
      <vt:lpstr>华文中宋</vt:lpstr>
      <vt:lpstr>微软雅黑</vt:lpstr>
      <vt:lpstr>Wingdings</vt:lpstr>
      <vt:lpstr>Times New Roman</vt:lpstr>
      <vt:lpstr>黑体</vt:lpstr>
      <vt:lpstr>Arial Unicode MS</vt:lpstr>
      <vt:lpstr>Calibri</vt:lpstr>
      <vt:lpstr>楷体_GB2312</vt:lpstr>
      <vt:lpstr>新宋体</vt:lpstr>
      <vt:lpstr>Symbol</vt:lpstr>
      <vt:lpstr>华文新魏</vt:lpstr>
      <vt:lpstr>Wingdings 2</vt:lpstr>
      <vt:lpstr>华文琥珀</vt:lpstr>
      <vt:lpstr>隶书</vt:lpstr>
      <vt:lpstr>Arial Unicode MS</vt:lpstr>
      <vt:lpstr>Wingdings 3</vt:lpstr>
      <vt:lpstr>默认设计模板</vt:lpstr>
      <vt:lpstr>1_默认设计模板</vt:lpstr>
      <vt:lpstr>2_默认设计模板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Equation.3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汇编语言与微机接口</vt:lpstr>
      <vt:lpstr> 课程简介</vt:lpstr>
      <vt:lpstr> 第一章 基础知识</vt:lpstr>
      <vt:lpstr> 第二章 80x86指令系统与寻址方式</vt:lpstr>
      <vt:lpstr> 第三章、第四章</vt:lpstr>
      <vt:lpstr> 第三章、第四章</vt:lpstr>
      <vt:lpstr> 第七章 8253/8254定时器</vt:lpstr>
      <vt:lpstr> 第八章 8259A可编程中断控制器</vt:lpstr>
      <vt:lpstr> 考试题型与分值分布</vt:lpstr>
      <vt:lpstr>第1章 基础知识与理论</vt:lpstr>
      <vt:lpstr> 第一章  基础知识与理论</vt:lpstr>
      <vt:lpstr> 1.1 计算机常识</vt:lpstr>
      <vt:lpstr> 1.2 常用数制及其转换</vt:lpstr>
      <vt:lpstr> 1.2 常用数制及其转换</vt:lpstr>
      <vt:lpstr> 1.2 常用数制及其转换</vt:lpstr>
      <vt:lpstr> 1.2 常用数制及其转换</vt:lpstr>
      <vt:lpstr> 1.2 常用数制及其转换</vt:lpstr>
      <vt:lpstr> 1.3 计算机中的信息表示</vt:lpstr>
      <vt:lpstr> 1.3 计算机中的信息表示</vt:lpstr>
      <vt:lpstr> 1.3 计算机中的信息表示</vt:lpstr>
      <vt:lpstr> 1.4 计算机中的数据加减算术运算</vt:lpstr>
      <vt:lpstr> 1.5 按位逻辑运算</vt:lpstr>
      <vt:lpstr> 1.5 按位逻辑运算</vt:lpstr>
      <vt:lpstr> 第一章  基础知识与理论</vt:lpstr>
      <vt:lpstr> 2.4 80x86微处理器的引脚定义</vt:lpstr>
      <vt:lpstr> 第一章  基础知识与理论</vt:lpstr>
      <vt:lpstr> 三、80x86内部结构</vt:lpstr>
      <vt:lpstr> 三、80x86内部结构</vt:lpstr>
      <vt:lpstr> 三、80x86内部结构</vt:lpstr>
      <vt:lpstr> 三、80x86内部结构</vt:lpstr>
      <vt:lpstr> 第一章  基础知识与理论</vt:lpstr>
      <vt:lpstr>  四、80x86存储器结构</vt:lpstr>
      <vt:lpstr>  四、80x86存储器结构</vt:lpstr>
      <vt:lpstr>  四、80x86存储器结构</vt:lpstr>
      <vt:lpstr>  四、80x86存储器结构</vt:lpstr>
      <vt:lpstr>  四、80x86存储器结构</vt:lpstr>
      <vt:lpstr>PowerPoint 演示文稿</vt:lpstr>
      <vt:lpstr>PowerPoint 演示文稿</vt:lpstr>
      <vt:lpstr>第2章 80x86指令系统与寻址方式</vt:lpstr>
      <vt:lpstr>第二章 80x86指令系统与寻址方式</vt:lpstr>
      <vt:lpstr> 一、指令系统概述</vt:lpstr>
      <vt:lpstr> 1.1 指令的组成</vt:lpstr>
      <vt:lpstr> 1.2 指令的寻址方式</vt:lpstr>
      <vt:lpstr> 第二章 80x86指令系统与寻址方式</vt:lpstr>
      <vt:lpstr> 二、数据寻址方式</vt:lpstr>
      <vt:lpstr> 二、数据寻址方式</vt:lpstr>
      <vt:lpstr> 2.1 立即寻址</vt:lpstr>
      <vt:lpstr> 2.2 寄存器寻址</vt:lpstr>
      <vt:lpstr> 2.3 存储器寻址</vt:lpstr>
      <vt:lpstr> 2.3 存储器寻址——直接寻址</vt:lpstr>
      <vt:lpstr> 2.3 存储器寻址——直接寻址</vt:lpstr>
      <vt:lpstr> 2.3 存储器寻址——寄存器间接寻址</vt:lpstr>
      <vt:lpstr> 2.3 存储器寻址——寄存器间接寻址</vt:lpstr>
      <vt:lpstr> 2.3 存储器寻址——寄存器间接寻址</vt:lpstr>
      <vt:lpstr>段寄存器的使用</vt:lpstr>
      <vt:lpstr> 2.3 存储器寻址——相对寄存器寻址</vt:lpstr>
      <vt:lpstr> 2.3 存储器寻址——相对寄存器寻址</vt:lpstr>
      <vt:lpstr> 2.3 存储器寻址——基址变址寻址</vt:lpstr>
      <vt:lpstr> 2.3 存储器寻址——基址变址寻址</vt:lpstr>
      <vt:lpstr> 2.3 存储器寻址——相对基址变址寻址</vt:lpstr>
      <vt:lpstr> 小结</vt:lpstr>
      <vt:lpstr> 练习</vt:lpstr>
      <vt:lpstr> 第二章 80x86指令系统与寻址方式</vt:lpstr>
      <vt:lpstr> 第二章 80x86指令系统与寻址方式</vt:lpstr>
      <vt:lpstr> 4.1 数据传送指令</vt:lpstr>
      <vt:lpstr> 4.1 数据传送指令——MOV</vt:lpstr>
      <vt:lpstr> 4.1 数据传送指令——MOV</vt:lpstr>
      <vt:lpstr> 4.1 数据传送指令——MOV</vt:lpstr>
      <vt:lpstr> 4.1 数据传送指令——MOV</vt:lpstr>
      <vt:lpstr> 4.1 数据传送指令——MOV</vt:lpstr>
      <vt:lpstr> 4.1 数据传送指令——交换指令XCHG</vt:lpstr>
      <vt:lpstr> 4.1 数据传送指令——装入有效地址到寄存器指令LEA</vt:lpstr>
      <vt:lpstr> 4.1 数据传送指令——装入有效地址到寄存器指令LEA</vt:lpstr>
      <vt:lpstr> 4.1 数据传送指令——堆栈指令PUSH/POP</vt:lpstr>
      <vt:lpstr> 4.1 数据传送指令——堆栈指令PUSH/POP</vt:lpstr>
      <vt:lpstr> 4.2 算术运算指令——加法类指令</vt:lpstr>
      <vt:lpstr> 4.2 算术运算指令——加法类指令</vt:lpstr>
      <vt:lpstr> 4.2 算术运算指令——加法类指令</vt:lpstr>
      <vt:lpstr> 4.2 算术运算指令——加法类指令</vt:lpstr>
      <vt:lpstr> 4.2 算术运算指令——减法类指令</vt:lpstr>
      <vt:lpstr> 4.2 算术运算指令——减法类指令</vt:lpstr>
      <vt:lpstr> 4.2 算术运算指令——减法类指令</vt:lpstr>
      <vt:lpstr> 4.2 算术运算指令——乘法类指令</vt:lpstr>
      <vt:lpstr> 4.2 算术运算指令——除法类指令</vt:lpstr>
      <vt:lpstr> 4.2 算术运算指令——除法类指令</vt:lpstr>
      <vt:lpstr> 4.2 算术运算指令——除法类指令</vt:lpstr>
      <vt:lpstr> 4.2 算术运算指令——除法类指令</vt:lpstr>
      <vt:lpstr> 4.2 算术运算指令——取补指令</vt:lpstr>
      <vt:lpstr> 4.2 算术运算指令——比较指令</vt:lpstr>
      <vt:lpstr> 4.3 逻辑指令——AND, OR, XOR, NOT, TEST</vt:lpstr>
      <vt:lpstr> 4.3 逻辑指令——AND, OR, XOR, NOT, TEST</vt:lpstr>
      <vt:lpstr> 4.3 逻辑指令——AND, OR, XOR, NOT, TEST</vt:lpstr>
      <vt:lpstr> 4.4 移位与循环移位指令</vt:lpstr>
      <vt:lpstr> 4.4 移位与循环移位指令</vt:lpstr>
      <vt:lpstr> 4.4 移位与循环移位指令</vt:lpstr>
      <vt:lpstr> 4.4 移位与循环移位指令</vt:lpstr>
      <vt:lpstr> 4.5 处理器指令——标志位操作指令</vt:lpstr>
      <vt:lpstr> 4.5 处理器指令——暂停与空操作指令</vt:lpstr>
      <vt:lpstr>第3章 80x86汇编语言程序格式</vt:lpstr>
      <vt:lpstr>第三章 80x86汇编语言程序格式</vt:lpstr>
      <vt:lpstr>2.1 汇编语言程序结构</vt:lpstr>
      <vt:lpstr>2.1 汇编语言程序结构</vt:lpstr>
      <vt:lpstr>2.1 汇编语言程序结构</vt:lpstr>
      <vt:lpstr>2.2 汇编语言程序格式</vt:lpstr>
      <vt:lpstr>2.3 汇编语言指令格式 </vt:lpstr>
      <vt:lpstr>二、汇编语言程序格式</vt:lpstr>
      <vt:lpstr>第三章 80x86汇编语言程序格式</vt:lpstr>
      <vt:lpstr>3.1 汇编指令的操作数形式</vt:lpstr>
      <vt:lpstr>3.2 常量、运算符和表达式</vt:lpstr>
      <vt:lpstr>3.2 常量、运算符和表达式</vt:lpstr>
      <vt:lpstr>3.2 常量、运算符和表达式</vt:lpstr>
      <vt:lpstr>3.2 常量、运算符和表达式</vt:lpstr>
      <vt:lpstr>3.2 常量、运算符和表达式</vt:lpstr>
      <vt:lpstr> 3.2 常量、运算符和表达式</vt:lpstr>
      <vt:lpstr> 3.2 常量、运算符和表达式</vt:lpstr>
      <vt:lpstr> 3.2 常量、运算符和表达式</vt:lpstr>
      <vt:lpstr> 3.2 常量、运算符和表达式</vt:lpstr>
      <vt:lpstr> 3.3 变量及其伪指令</vt:lpstr>
      <vt:lpstr> 3.3 变量及其伪指令</vt:lpstr>
      <vt:lpstr> 3.3 变量及其伪指令</vt:lpstr>
      <vt:lpstr>3.3 变量及其伪指令</vt:lpstr>
      <vt:lpstr>3.3 变量及其伪指令</vt:lpstr>
      <vt:lpstr>3.3 变量及其伪指令</vt:lpstr>
      <vt:lpstr>3.3 变量及其伪指令</vt:lpstr>
      <vt:lpstr>3.3 变量及其伪指令</vt:lpstr>
      <vt:lpstr>3.3 变量及其伪指令</vt:lpstr>
      <vt:lpstr>3.3 变量及其伪指令</vt:lpstr>
      <vt:lpstr>3.3 变量及其伪指令</vt:lpstr>
      <vt:lpstr>3.3 变量及其伪指令</vt:lpstr>
      <vt:lpstr>第三章 80x86汇编语言程序格式</vt:lpstr>
      <vt:lpstr>4.1 段定义伪指令 SEGMENT/ENDS</vt:lpstr>
      <vt:lpstr>4.2 指定段寄存器伪指令 ASSUME</vt:lpstr>
      <vt:lpstr>4.3 地址计数器 $ 与对准伪指令 ORG/EVEN/ALIGN </vt:lpstr>
      <vt:lpstr>4.3 地址计数器 $ 与对准伪指令 ORG/EVEN/ALIGN </vt:lpstr>
      <vt:lpstr>第三章 80x86汇编语言程序格式</vt:lpstr>
      <vt:lpstr> 5.1 符号及其处理方法</vt:lpstr>
      <vt:lpstr>5.1 符号及其处理方法  </vt:lpstr>
      <vt:lpstr>5.1 符号及其处理方法  </vt:lpstr>
      <vt:lpstr>5.1 符号及其处理方法  </vt:lpstr>
      <vt:lpstr>5.1 符号及其处理方法  </vt:lpstr>
      <vt:lpstr>5.3 变量和标号的操作符</vt:lpstr>
      <vt:lpstr>5.3 变量和标号的操作符</vt:lpstr>
      <vt:lpstr>第4章 80x86分支与循环程序设计</vt:lpstr>
      <vt:lpstr>第四章 80x86分支与循环程序设计</vt:lpstr>
      <vt:lpstr>1.3 条件跳转</vt:lpstr>
      <vt:lpstr>1.3 条件跳转</vt:lpstr>
      <vt:lpstr>1.4 分支结构</vt:lpstr>
      <vt:lpstr>1.4 分支结构</vt:lpstr>
      <vt:lpstr>1.5 多分支结构：类 switch-case</vt:lpstr>
      <vt:lpstr>1.5 多分支结构：类 switch-case</vt:lpstr>
      <vt:lpstr>第四章 80x86分支与循环程序设计</vt:lpstr>
      <vt:lpstr>2.1 循环指令</vt:lpstr>
      <vt:lpstr>2.1 循环指令</vt:lpstr>
      <vt:lpstr>2.2 由跳转+label形成的循环</vt:lpstr>
      <vt:lpstr>2.2 由跳转+label形成的循环</vt:lpstr>
      <vt:lpstr>2.3 循环程序设计</vt:lpstr>
      <vt:lpstr>2.3 循环程序设计</vt:lpstr>
      <vt:lpstr>2.3 循环程序设计</vt:lpstr>
      <vt:lpstr>2.3 循环程序设计</vt:lpstr>
      <vt:lpstr>2.3 循环程序设计</vt:lpstr>
      <vt:lpstr>第5章 80x86汇编语言子程序设计</vt:lpstr>
      <vt:lpstr>一、子程序的定义与调用</vt:lpstr>
      <vt:lpstr>一、子程序的定义与调用</vt:lpstr>
      <vt:lpstr>一、子程序的定义与调用</vt:lpstr>
      <vt:lpstr>一、子程序的定义与调用</vt:lpstr>
      <vt:lpstr>一、子程序的定义与调用</vt:lpstr>
      <vt:lpstr>一、子程序的定义与调用</vt:lpstr>
      <vt:lpstr>二、子程序的参数传递</vt:lpstr>
      <vt:lpstr>二、子程序的参数传递</vt:lpstr>
      <vt:lpstr>二、子程序的参数传递</vt:lpstr>
      <vt:lpstr>二、子程序的参数传递</vt:lpstr>
      <vt:lpstr>第6章 BIOS和DOS功能调用</vt:lpstr>
      <vt:lpstr>一、基本概念</vt:lpstr>
      <vt:lpstr>2.3 键盘I/O的DOS功能调用</vt:lpstr>
      <vt:lpstr>2.3 键盘I/O的DOS功能调用</vt:lpstr>
      <vt:lpstr>2.3 键盘I/O的DOS功能调用</vt:lpstr>
      <vt:lpstr>PowerPoint 演示文稿</vt:lpstr>
      <vt:lpstr>2.3 键盘I/O的DOS功能调用</vt:lpstr>
      <vt:lpstr>2.3 键盘I/O的DOS功能调用</vt:lpstr>
      <vt:lpstr>2.3 键盘I/O的DOS功能调用</vt:lpstr>
      <vt:lpstr>2.3 键盘I/O的DOS功能调用</vt:lpstr>
      <vt:lpstr>2.3 键盘I/O的DOS功能调用</vt:lpstr>
      <vt:lpstr>2.3 键盘I/O的DOS功能调用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leizi</dc:creator>
  <cp:lastModifiedBy>leiyanjing</cp:lastModifiedBy>
  <cp:revision>1354</cp:revision>
  <cp:lastPrinted>2113-01-01T00:00:00Z</cp:lastPrinted>
  <dcterms:created xsi:type="dcterms:W3CDTF">2113-01-01T00:00:00Z</dcterms:created>
  <dcterms:modified xsi:type="dcterms:W3CDTF">2026-01-09T08:24:40Z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2052-12.1.0.23542</vt:lpwstr>
  </property>
  <property fmtid="{D5CDD505-2E9C-101B-9397-08002B2CF9AE}" pid="4" name="ICV">
    <vt:lpwstr>21ACA034036F4783BBE50C041457F961</vt:lpwstr>
  </property>
</Properties>
</file>